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7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2" r:id="rId3"/>
    <p:sldMasterId id="2147483671" r:id="rId4"/>
    <p:sldMasterId id="2147483683" r:id="rId5"/>
    <p:sldMasterId id="2147483687" r:id="rId6"/>
    <p:sldMasterId id="2147483726" r:id="rId7"/>
  </p:sldMasterIdLst>
  <p:sldIdLst>
    <p:sldId id="302" r:id="rId8"/>
    <p:sldId id="884" r:id="rId9"/>
    <p:sldId id="905" r:id="rId10"/>
    <p:sldId id="904" r:id="rId11"/>
    <p:sldId id="924" r:id="rId12"/>
    <p:sldId id="921" r:id="rId13"/>
    <p:sldId id="920" r:id="rId14"/>
    <p:sldId id="913" r:id="rId15"/>
    <p:sldId id="873" r:id="rId16"/>
    <p:sldId id="911" r:id="rId17"/>
    <p:sldId id="912" r:id="rId18"/>
    <p:sldId id="899" r:id="rId19"/>
    <p:sldId id="893" r:id="rId20"/>
    <p:sldId id="908" r:id="rId21"/>
    <p:sldId id="900" r:id="rId22"/>
    <p:sldId id="802" r:id="rId23"/>
    <p:sldId id="922" r:id="rId24"/>
    <p:sldId id="923" r:id="rId25"/>
    <p:sldId id="285" r:id="rId26"/>
    <p:sldId id="898" r:id="rId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08"/>
    <p:restoredTop sz="94643"/>
  </p:normalViewPr>
  <p:slideViewPr>
    <p:cSldViewPr snapToGrid="0" snapToObjects="1">
      <p:cViewPr varScale="1">
        <p:scale>
          <a:sx n="112" d="100"/>
          <a:sy n="112" d="100"/>
        </p:scale>
        <p:origin x="224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s01:konzeptionelles:energie:energie%202017:eu%20co2%20emissionen%20201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1-8DBA-6942-BA5E-E696D280DE0E}"/>
              </c:ext>
            </c:extLst>
          </c:dPt>
          <c:dPt>
            <c:idx val="2"/>
            <c:bubble3D val="0"/>
            <c:spPr>
              <a:solidFill>
                <a:srgbClr val="0000FF"/>
              </a:solidFill>
            </c:spPr>
            <c:extLst>
              <c:ext xmlns:c16="http://schemas.microsoft.com/office/drawing/2014/chart" uri="{C3380CC4-5D6E-409C-BE32-E72D297353CC}">
                <c16:uniqueId val="{00000003-8DBA-6942-BA5E-E696D280DE0E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5-8DBA-6942-BA5E-E696D280DE0E}"/>
              </c:ext>
            </c:extLst>
          </c:dPt>
          <c:dPt>
            <c:idx val="4"/>
            <c:bubble3D val="0"/>
            <c:spPr>
              <a:solidFill>
                <a:srgbClr val="CCFFCC"/>
              </a:solidFill>
            </c:spPr>
            <c:extLst>
              <c:ext xmlns:c16="http://schemas.microsoft.com/office/drawing/2014/chart" uri="{C3380CC4-5D6E-409C-BE32-E72D297353CC}">
                <c16:uniqueId val="{00000007-8DBA-6942-BA5E-E696D280DE0E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9-8DBA-6942-BA5E-E696D280DE0E}"/>
              </c:ext>
            </c:extLst>
          </c:dPt>
          <c:dLbls>
            <c:dLbl>
              <c:idx val="2"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industrial, 864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DBA-6942-BA5E-E696D280DE0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>
                        <a:solidFill>
                          <a:srgbClr val="FFFFFF"/>
                        </a:solidFill>
                      </a:rPr>
                      <a:t>electricity, 1226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BA-6942-BA5E-E696D280D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Blatt1!$B$6:$B$12</c:f>
              <c:strCache>
                <c:ptCount val="7"/>
                <c:pt idx="0">
                  <c:v>agriculture</c:v>
                </c:pt>
                <c:pt idx="1">
                  <c:v>mining</c:v>
                </c:pt>
                <c:pt idx="2">
                  <c:v>manufacture</c:v>
                </c:pt>
                <c:pt idx="3">
                  <c:v>electricity</c:v>
                </c:pt>
                <c:pt idx="4">
                  <c:v>mobility</c:v>
                </c:pt>
                <c:pt idx="5">
                  <c:v>households</c:v>
                </c:pt>
                <c:pt idx="6">
                  <c:v>other </c:v>
                </c:pt>
              </c:strCache>
            </c:strRef>
          </c:cat>
          <c:val>
            <c:numRef>
              <c:f>Blatt1!$C$6:$C$12</c:f>
              <c:numCache>
                <c:formatCode>General</c:formatCode>
                <c:ptCount val="7"/>
                <c:pt idx="0">
                  <c:v>530</c:v>
                </c:pt>
                <c:pt idx="1">
                  <c:v>81</c:v>
                </c:pt>
                <c:pt idx="2">
                  <c:v>864</c:v>
                </c:pt>
                <c:pt idx="3">
                  <c:v>1226</c:v>
                </c:pt>
                <c:pt idx="4">
                  <c:v>500</c:v>
                </c:pt>
                <c:pt idx="5">
                  <c:v>902</c:v>
                </c:pt>
                <c:pt idx="6">
                  <c:v>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DBA-6942-BA5E-E696D280DE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openxmlformats.org/officeDocument/2006/relationships/hyperlink" Target="http://www.cec.mpg.de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tiff"/><Relationship Id="rId9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D51BD0-DF51-7741-B8FA-315DFF068D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621F2D-75FD-3543-B802-2125D306B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DF9884-A6B1-644E-A693-38B6F47E5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32AC3C-B9F2-CE45-9D54-9CF0675BA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2C6B62-FE29-854D-AB49-A5953B135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85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7AC49-4836-FC4D-BE7B-6EE95AE3D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BCE388A-A74C-DA4D-8512-4C634CDE3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AE3AD7-B57E-7645-AB43-D681C5A1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76DB369-2034-F942-9EAF-62FEBE165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7878847-D28E-D04D-90E8-918850085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799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F767B85-DDF1-9746-8786-AB4E6DE145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945C43C-9379-C44A-BA3F-F61748C69F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C3FD9E5-DDE2-2A40-AED0-2FA3DDA2A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3BAC88-2DD7-DB4C-BC99-46BF9665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2C23A5-190C-854C-8535-1B6427556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468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36B0F-13D3-BE48-822A-B2F58432A654}" type="slidenum">
              <a:rPr lang="en-GB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3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847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10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15" y="865869"/>
            <a:ext cx="8808245" cy="1903367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541" y="3438750"/>
            <a:ext cx="1594145" cy="11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125122" y="3473666"/>
            <a:ext cx="2732820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541" y="4870453"/>
            <a:ext cx="1594145" cy="1103233"/>
          </a:xfrm>
          <a:prstGeom prst="rect">
            <a:avLst/>
          </a:prstGeom>
        </p:spPr>
      </p:pic>
      <p:grpSp>
        <p:nvGrpSpPr>
          <p:cNvPr id="10" name="Gruppierung 23"/>
          <p:cNvGrpSpPr/>
          <p:nvPr userDrawn="1"/>
        </p:nvGrpSpPr>
        <p:grpSpPr>
          <a:xfrm>
            <a:off x="9027013" y="5254775"/>
            <a:ext cx="2732820" cy="71891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  <a:latin typeface="Calibri"/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125121" y="4189515"/>
            <a:ext cx="263471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585171" y="3682675"/>
            <a:ext cx="8808245" cy="19033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32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de-DE" sz="5867" dirty="0">
                <a:solidFill>
                  <a:prstClr val="black"/>
                </a:solidFill>
                <a:latin typeface="Calibri"/>
              </a:rPr>
              <a:t>Robert Schlögl</a:t>
            </a:r>
          </a:p>
          <a:p>
            <a:pPr algn="ctr">
              <a:spcBef>
                <a:spcPct val="0"/>
              </a:spcBef>
              <a:defRPr/>
            </a:pPr>
            <a:endParaRPr lang="de-DE" sz="5867" dirty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5867" dirty="0">
                <a:solidFill>
                  <a:prstClr val="black"/>
                </a:solidFill>
                <a:latin typeface="Calibri"/>
              </a:rPr>
              <a:t>Fritz-Haber-Institut, Berlin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5867" dirty="0">
                <a:solidFill>
                  <a:prstClr val="black"/>
                </a:solidFill>
                <a:latin typeface="Calibri"/>
              </a:rPr>
              <a:t>www. </a:t>
            </a:r>
            <a:r>
              <a:rPr lang="de-DE" sz="5867" dirty="0" err="1">
                <a:solidFill>
                  <a:prstClr val="black"/>
                </a:solidFill>
                <a:latin typeface="Calibri"/>
              </a:rPr>
              <a:t>fhi-berlin.mpg.de</a:t>
            </a:r>
            <a:endParaRPr lang="de-DE" sz="5867" dirty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endParaRPr lang="de-DE" sz="5867" dirty="0">
              <a:solidFill>
                <a:prstClr val="black"/>
              </a:solidFill>
              <a:latin typeface="Calibri"/>
            </a:endParaRPr>
          </a:p>
          <a:p>
            <a:pPr algn="ctr">
              <a:spcBef>
                <a:spcPct val="0"/>
              </a:spcBef>
              <a:defRPr/>
            </a:pPr>
            <a:r>
              <a:rPr lang="de-DE" sz="5867" dirty="0">
                <a:solidFill>
                  <a:prstClr val="black"/>
                </a:solidFill>
                <a:latin typeface="Calibri"/>
              </a:rPr>
              <a:t>MPI CEC, Mülheim</a:t>
            </a:r>
          </a:p>
          <a:p>
            <a:pPr algn="ctr">
              <a:spcBef>
                <a:spcPct val="0"/>
              </a:spcBef>
              <a:defRPr/>
            </a:pPr>
            <a:r>
              <a:rPr lang="de-DE" sz="5867" dirty="0" err="1">
                <a:solidFill>
                  <a:prstClr val="black"/>
                </a:solidFill>
                <a:latin typeface="Calibri"/>
              </a:rPr>
              <a:t>www.cec.mpg.de</a:t>
            </a:r>
            <a:endParaRPr lang="de-DE" sz="5867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Bild 16" descr="Blaue Minerva.png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12387" y="152403"/>
            <a:ext cx="1872421" cy="1404316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9963" y="1720589"/>
            <a:ext cx="2817269" cy="14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4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d 4" descr="Blaue Minerv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800" y="152400"/>
            <a:ext cx="12192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1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1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7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524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14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1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3CC1D-4EDD-1244-86DA-EFDFEF08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0D12574-742D-6943-AF01-0C47DD02D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9A5481B-FE38-C647-BD5C-E5D072672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9235C1-B20C-2649-A9B1-B7F8BD69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550DF-1998-7A40-8C13-4D3B7A674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178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1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89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15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25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52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97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13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128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2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6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15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94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B4D124-216B-884B-84DA-44225594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9498054-29BA-004C-A08F-E4552744B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006383-5637-FE45-92F1-C39101E6C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FB1CE8-AC21-1742-8E06-9852E9FC6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5D9E9A-4391-D84C-8AF4-62CECE0F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57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061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477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36B0F-13D3-BE48-822A-B2F58432A654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80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7"/>
          <p:cNvGraphicFramePr>
            <a:graphicFrameLocks noGrp="1"/>
          </p:cNvGraphicFramePr>
          <p:nvPr/>
        </p:nvGraphicFramePr>
        <p:xfrm>
          <a:off x="4874684" y="2674941"/>
          <a:ext cx="833121" cy="1311275"/>
        </p:xfrm>
        <a:graphic>
          <a:graphicData uri="http://schemas.openxmlformats.org/drawingml/2006/table">
            <a:tbl>
              <a:tblPr/>
              <a:tblGrid>
                <a:gridCol w="277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7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112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65" charset="0"/>
                        </a:rPr>
                        <a:t>  </a:t>
                      </a:r>
                      <a:endParaRPr kumimoji="0" lang="en-US" sz="63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-65" charset="0"/>
                      </a:endParaRPr>
                    </a:p>
                  </a:txBody>
                  <a:tcPr marL="121920" marR="12192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-65" charset="0"/>
                        </a:rPr>
                        <a:t> </a:t>
                      </a:r>
                    </a:p>
                  </a:txBody>
                  <a:tcPr marL="121920" marR="121920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M.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/>
              </a:rPr>
              <a:t>Willinger</a:t>
            </a: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, FHI</a:t>
            </a: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 flipV="1">
            <a:off x="0" y="1"/>
            <a:ext cx="12192000" cy="60552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AAAAE4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solidFill>
                <a:prstClr val="black"/>
              </a:solidFill>
              <a:latin typeface="Arial" pitchFamily="-65" charset="0"/>
            </a:endParaRPr>
          </a:p>
        </p:txBody>
      </p:sp>
      <p:pic>
        <p:nvPicPr>
          <p:cNvPr id="15" name="Picture 7" descr="FHI-EM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827" y="3"/>
            <a:ext cx="811259" cy="606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27" descr="AC-tranparent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0868" y="1"/>
            <a:ext cx="801133" cy="60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99715" cy="605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665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AC_bla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97454" y="63501"/>
            <a:ext cx="774413" cy="580811"/>
          </a:xfrm>
          <a:prstGeom prst="rect">
            <a:avLst/>
          </a:prstGeom>
        </p:spPr>
      </p:pic>
      <p:sp>
        <p:nvSpPr>
          <p:cNvPr id="16" name="Rectangle 993"/>
          <p:cNvSpPr>
            <a:spLocks noChangeArrowheads="1"/>
          </p:cNvSpPr>
          <p:nvPr userDrawn="1"/>
        </p:nvSpPr>
        <p:spPr bwMode="auto">
          <a:xfrm>
            <a:off x="-43544" y="6535080"/>
            <a:ext cx="12235544" cy="324000"/>
          </a:xfrm>
          <a:prstGeom prst="rect">
            <a:avLst/>
          </a:prstGeom>
          <a:solidFill>
            <a:srgbClr val="000099"/>
          </a:solidFill>
          <a:ln w="127000">
            <a:noFill/>
            <a:miter lim="800000"/>
            <a:headEnd/>
            <a:tailEnd/>
          </a:ln>
          <a:effectLst/>
        </p:spPr>
        <p:txBody>
          <a:bodyPr wrap="none" lIns="115191" tIns="57596" rIns="115191" bIns="57596" anchor="ctr"/>
          <a:lstStyle/>
          <a:p>
            <a:pPr algn="ctr" defTabSz="1151438"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21" name="Rectangle 993"/>
          <p:cNvSpPr>
            <a:spLocks noChangeArrowheads="1"/>
          </p:cNvSpPr>
          <p:nvPr userDrawn="1"/>
        </p:nvSpPr>
        <p:spPr bwMode="auto">
          <a:xfrm flipV="1">
            <a:off x="1371600" y="694493"/>
            <a:ext cx="10668000" cy="45719"/>
          </a:xfrm>
          <a:prstGeom prst="rect">
            <a:avLst/>
          </a:prstGeom>
          <a:solidFill>
            <a:srgbClr val="000099"/>
          </a:solidFill>
          <a:ln w="127000">
            <a:noFill/>
            <a:miter lim="800000"/>
            <a:headEnd/>
            <a:tailEnd/>
          </a:ln>
          <a:effectLst/>
        </p:spPr>
        <p:txBody>
          <a:bodyPr wrap="none" lIns="115191" tIns="57596" rIns="115191" bIns="57596" anchor="ctr"/>
          <a:lstStyle/>
          <a:p>
            <a:pPr algn="ctr" defTabSz="1151438">
              <a:defRPr/>
            </a:pP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10" name="Picture 9" descr="fhiminerva_acblau_fet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2459" y="49741"/>
            <a:ext cx="1187115" cy="71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 txBox="1">
            <a:spLocks noChangeArrowheads="1"/>
          </p:cNvSpPr>
          <p:nvPr userDrawn="1"/>
        </p:nvSpPr>
        <p:spPr>
          <a:xfrm>
            <a:off x="711200" y="6400800"/>
            <a:ext cx="1422400" cy="365125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39BEF-2D08-6C4C-B671-FC569839F459}" type="slidenum">
              <a:rPr kumimoji="0" lang="de-DE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93472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 defTabSz="609585">
              <a:defRPr/>
            </a:pPr>
            <a:fld id="{1821DCC3-B0D9-FE4E-B9F1-57BD8EDF8D3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09585"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8475-ED0B-8947-A259-92856045EC0D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457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C3C5-5925-2A4A-90C9-FBDAF1BF1CA5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1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15" y="865873"/>
            <a:ext cx="8808245" cy="1903367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12638-D1E7-3041-804A-F8485313209A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Picture 6" descr="ac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51552" y="3438756"/>
            <a:ext cx="1594145" cy="1195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Bild 7" descr="hzb.pdf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125127" y="3473674"/>
            <a:ext cx="2732820" cy="71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Bild 8" descr="Logo_CEC final.tif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552" y="4870461"/>
            <a:ext cx="1594145" cy="1103233"/>
          </a:xfrm>
          <a:prstGeom prst="rect">
            <a:avLst/>
          </a:prstGeom>
        </p:spPr>
      </p:pic>
      <p:grpSp>
        <p:nvGrpSpPr>
          <p:cNvPr id="10" name="Gruppierung 23"/>
          <p:cNvGrpSpPr/>
          <p:nvPr userDrawn="1"/>
        </p:nvGrpSpPr>
        <p:grpSpPr>
          <a:xfrm>
            <a:off x="9027013" y="5254783"/>
            <a:ext cx="2732820" cy="718911"/>
            <a:chOff x="2355850" y="2413000"/>
            <a:chExt cx="4432300" cy="2082800"/>
          </a:xfrm>
        </p:grpSpPr>
        <p:pic>
          <p:nvPicPr>
            <p:cNvPr id="11" name="Bild 10" descr="logo unicat2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55850" y="2413000"/>
              <a:ext cx="4432300" cy="2032000"/>
            </a:xfrm>
            <a:prstGeom prst="rect">
              <a:avLst/>
            </a:prstGeom>
          </p:spPr>
        </p:pic>
        <p:sp>
          <p:nvSpPr>
            <p:cNvPr id="12" name="Rechteck 11"/>
            <p:cNvSpPr/>
            <p:nvPr userDrawn="1"/>
          </p:nvSpPr>
          <p:spPr>
            <a:xfrm>
              <a:off x="4572000" y="4038600"/>
              <a:ext cx="2209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base">
                <a:spcBef>
                  <a:spcPct val="0"/>
                </a:spcBef>
                <a:spcAft>
                  <a:spcPct val="0"/>
                </a:spcAft>
              </a:pPr>
              <a:endParaRPr lang="en-GB" sz="2400">
                <a:solidFill>
                  <a:srgbClr val="FFFFFF"/>
                </a:solidFill>
              </a:endParaRPr>
            </a:p>
          </p:txBody>
        </p:sp>
      </p:grpSp>
      <p:pic>
        <p:nvPicPr>
          <p:cNvPr id="15" name="Bild 9" descr="PastedGraphic-1.pdf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9125121" y="4189515"/>
            <a:ext cx="2634719" cy="118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itel 1"/>
          <p:cNvSpPr txBox="1">
            <a:spLocks/>
          </p:cNvSpPr>
          <p:nvPr userDrawn="1"/>
        </p:nvSpPr>
        <p:spPr>
          <a:xfrm>
            <a:off x="1585171" y="3918773"/>
            <a:ext cx="8808245" cy="19033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25000" lnSpcReduction="20000"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Robert Schlögl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Fritz-Haber-Institut, Berlin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 </a:t>
            </a:r>
            <a:r>
              <a:rPr kumimoji="0" lang="de-DE" sz="586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fhi-berlin</a:t>
            </a:r>
            <a:r>
              <a:rPr kumimoji="0" lang="de-DE" sz="5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kumimoji="0" lang="de-DE" sz="586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mpg.de</a:t>
            </a:r>
            <a:endParaRPr kumimoji="0" lang="de-DE" sz="5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5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MPI CEC, Mülheim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67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7"/>
              </a:rPr>
              <a:t>www.cec.mpg.de</a:t>
            </a:r>
            <a:endParaRPr kumimoji="0" lang="de-DE" sz="5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5867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www.solarify.de</a:t>
            </a:r>
            <a:endParaRPr kumimoji="0" lang="de-DE" sz="58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Bild 16" descr="Blaue Minerva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12387" y="152403"/>
            <a:ext cx="1872421" cy="1404316"/>
          </a:xfrm>
          <a:prstGeom prst="rect">
            <a:avLst/>
          </a:prstGeom>
        </p:spPr>
      </p:pic>
      <p:pic>
        <p:nvPicPr>
          <p:cNvPr id="18" name="Bild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9966" y="1720597"/>
            <a:ext cx="2817269" cy="14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CB034-9CD0-1B43-B6CB-BE6A0A93C9DA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5" name="Bild 4" descr="Blaue Minerv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6812" y="358877"/>
            <a:ext cx="2176207" cy="19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EDEFDF-18EC-1349-9522-530294D3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FA8F7A8-48A9-BC44-A6D0-CDBBB4BC0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6167589-0A26-6945-B68C-B798DAC91A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EEDE03-1790-094B-BA6E-53F7083EF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1BFA2F-56E4-CA4C-9C67-D8506D6F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FB3643B-A313-9445-883E-B6223F06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07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2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5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DB5D-7775-4045-B604-3520DA07234C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53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4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A6E0C-DBA7-9445-9F12-4A91CA8A78A9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37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97190" y="63512"/>
            <a:ext cx="774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44451" y="6535737"/>
            <a:ext cx="12236451" cy="323851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1" tIns="57596" rIns="115191" bIns="57596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371600" y="693740"/>
            <a:ext cx="10668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1" tIns="57596" rIns="115191" bIns="57596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3133" y="49225"/>
            <a:ext cx="118745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543996" y="6553211"/>
            <a:ext cx="1146967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67">
                <a:solidFill>
                  <a:schemeClr val="bg1"/>
                </a:solidFill>
                <a:latin typeface="Arial Narrow" pitchFamily="-1" charset="0"/>
              </a:rPr>
              <a:t>Christian Heine, Department  of </a:t>
            </a:r>
            <a:r>
              <a:rPr lang="en-US" sz="1867">
                <a:solidFill>
                  <a:schemeClr val="bg1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867">
                <a:solidFill>
                  <a:schemeClr val="bg1"/>
                </a:solidFill>
              </a:rPr>
              <a:t>        </a:t>
            </a:r>
            <a:fld id="{9C5D0DCC-65A2-CD45-8DD6-70BAF418604E}" type="slidenum">
              <a:rPr lang="en-US" sz="1867" b="1">
                <a:solidFill>
                  <a:schemeClr val="bg1"/>
                </a:solidFill>
              </a:rPr>
              <a:pPr/>
              <a:t>‹Nr.›</a:t>
            </a:fld>
            <a:r>
              <a:rPr lang="en-US" sz="18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670072" y="130177"/>
            <a:ext cx="9383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2400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44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97190" y="63512"/>
            <a:ext cx="774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44451" y="6535737"/>
            <a:ext cx="12236451" cy="323851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1" tIns="57596" rIns="115191" bIns="57596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371600" y="693740"/>
            <a:ext cx="10668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1" tIns="57596" rIns="115191" bIns="57596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3133" y="49225"/>
            <a:ext cx="118745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543996" y="6553211"/>
            <a:ext cx="1146967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67">
                <a:solidFill>
                  <a:schemeClr val="bg1"/>
                </a:solidFill>
                <a:latin typeface="Arial Narrow" pitchFamily="-1" charset="0"/>
              </a:rPr>
              <a:t>Christian Heine, Department  of </a:t>
            </a:r>
            <a:r>
              <a:rPr lang="en-US" sz="1867">
                <a:solidFill>
                  <a:schemeClr val="bg1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867">
                <a:solidFill>
                  <a:schemeClr val="bg1"/>
                </a:solidFill>
              </a:rPr>
              <a:t>        </a:t>
            </a:r>
            <a:fld id="{9C5D0DCC-65A2-CD45-8DD6-70BAF418604E}" type="slidenum">
              <a:rPr lang="en-US" sz="1867" b="1">
                <a:solidFill>
                  <a:schemeClr val="bg1"/>
                </a:solidFill>
              </a:rPr>
              <a:pPr/>
              <a:t>‹Nr.›</a:t>
            </a:fld>
            <a:r>
              <a:rPr lang="en-US" sz="18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670072" y="130177"/>
            <a:ext cx="9383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2400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8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AC_blau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197190" y="63512"/>
            <a:ext cx="7747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993"/>
          <p:cNvSpPr>
            <a:spLocks noChangeArrowheads="1"/>
          </p:cNvSpPr>
          <p:nvPr userDrawn="1"/>
        </p:nvSpPr>
        <p:spPr bwMode="auto">
          <a:xfrm>
            <a:off x="-44451" y="6535737"/>
            <a:ext cx="12236451" cy="323851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1" tIns="57596" rIns="115191" bIns="57596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993"/>
          <p:cNvSpPr>
            <a:spLocks noChangeArrowheads="1"/>
          </p:cNvSpPr>
          <p:nvPr userDrawn="1"/>
        </p:nvSpPr>
        <p:spPr bwMode="auto">
          <a:xfrm flipV="1">
            <a:off x="1371600" y="693740"/>
            <a:ext cx="10668000" cy="46037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5191" tIns="57596" rIns="115191" bIns="57596" anchor="ctr"/>
          <a:lstStyle>
            <a:lvl1pPr defTabSz="863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863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863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>
              <a:latin typeface="Times New Roman" pitchFamily="18" charset="0"/>
              <a:ea typeface="+mn-ea"/>
              <a:cs typeface="Arial" charset="0"/>
            </a:endParaRPr>
          </a:p>
        </p:txBody>
      </p:sp>
      <p:pic>
        <p:nvPicPr>
          <p:cNvPr id="5" name="Picture 4" descr="fhiminerva_acblau_fett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93133" y="49225"/>
            <a:ext cx="118745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8"/>
          <p:cNvSpPr txBox="1">
            <a:spLocks noChangeArrowheads="1"/>
          </p:cNvSpPr>
          <p:nvPr userDrawn="1"/>
        </p:nvSpPr>
        <p:spPr bwMode="auto">
          <a:xfrm>
            <a:off x="543996" y="6553211"/>
            <a:ext cx="11469678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67">
                <a:solidFill>
                  <a:schemeClr val="bg1"/>
                </a:solidFill>
                <a:latin typeface="Arial Narrow" pitchFamily="-1" charset="0"/>
              </a:rPr>
              <a:t>Christian Heine, Department  of </a:t>
            </a:r>
            <a:r>
              <a:rPr lang="en-US" sz="1867">
                <a:solidFill>
                  <a:schemeClr val="bg1"/>
                </a:solidFill>
                <a:latin typeface="Arial Narrow" pitchFamily="-1" charset="0"/>
              </a:rPr>
              <a:t>Inorganic Chemistry, Fritz-Haber-Institut der Max-Planck-Gesellschaft, Berlin, Germany</a:t>
            </a:r>
            <a:r>
              <a:rPr lang="en-US" sz="1867">
                <a:solidFill>
                  <a:schemeClr val="bg1"/>
                </a:solidFill>
              </a:rPr>
              <a:t>        </a:t>
            </a:r>
            <a:fld id="{9C5D0DCC-65A2-CD45-8DD6-70BAF418604E}" type="slidenum">
              <a:rPr lang="en-US" sz="1867" b="1">
                <a:solidFill>
                  <a:schemeClr val="bg1"/>
                </a:solidFill>
              </a:rPr>
              <a:pPr/>
              <a:t>‹Nr.›</a:t>
            </a:fld>
            <a:r>
              <a:rPr lang="en-US" sz="1867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Text Box 7"/>
          <p:cNvSpPr txBox="1">
            <a:spLocks noChangeArrowheads="1"/>
          </p:cNvSpPr>
          <p:nvPr userDrawn="1"/>
        </p:nvSpPr>
        <p:spPr bwMode="auto">
          <a:xfrm>
            <a:off x="1670072" y="130177"/>
            <a:ext cx="93831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n-US" altLang="en-US" sz="2400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94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1"/>
          </p:nvPr>
        </p:nvSpPr>
        <p:spPr>
          <a:xfrm>
            <a:off x="304800" y="6172200"/>
            <a:ext cx="8128000" cy="685800"/>
          </a:xfrm>
        </p:spPr>
        <p:txBody>
          <a:bodyPr/>
          <a:lstStyle>
            <a:lvl1pPr>
              <a:buNone/>
              <a:defRPr sz="1867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Foliennummernplatzhalt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AA07A-C773-4947-8220-85E6F8158B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69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9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1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2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DB792C-D92A-6643-AC9F-B769EC31C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9AACF99-7F4E-8E45-8AAD-269CBFD01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91F34C1-A857-C044-A45D-26FC21775B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94B675E-A868-D348-A584-AE1038810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970D031-2E70-F942-88A8-C2D5101200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B54D00-8FC2-7740-907E-5F7C956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65A9B1D-E5AC-424C-9236-7AF5EF747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7DDFB3D-52E1-2048-B410-EEE40165F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8739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50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22"/>
            <a:fld id="{D319C029-CEF4-404F-90E2-5F94AC0463CC}" type="datetimeFigureOut">
              <a:rPr lang="de-DE" smtClean="0">
                <a:solidFill>
                  <a:prstClr val="black"/>
                </a:solidFill>
              </a:rPr>
              <a:pPr defTabSz="609522"/>
              <a:t>27.03.19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22"/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22"/>
            <a:fld id="{2C956B4F-BF3E-CF4E-AC18-1B953A5543F8}" type="slidenum">
              <a:rPr lang="de-DE" smtClean="0">
                <a:solidFill>
                  <a:prstClr val="black"/>
                </a:solidFill>
              </a:rPr>
              <a:pPr defTabSz="609522"/>
              <a:t>‹Nr.›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  <p:cxnSp>
        <p:nvCxnSpPr>
          <p:cNvPr id="5" name="Gerade Verbindung 4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7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1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4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/>
              <a:t>Bild auf Platzhalter ziehen oder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9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7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3/27/19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1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18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 txBox="1">
            <a:spLocks noChangeArrowheads="1"/>
          </p:cNvSpPr>
          <p:nvPr userDrawn="1"/>
        </p:nvSpPr>
        <p:spPr>
          <a:xfrm>
            <a:off x="711200" y="6400800"/>
            <a:ext cx="1422400" cy="365125"/>
          </a:xfrm>
          <a:prstGeom prst="rect">
            <a:avLst/>
          </a:prstGeom>
        </p:spPr>
        <p:txBody>
          <a:bodyPr anchor="ctr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algn="r">
              <a:defRPr/>
            </a:pPr>
            <a:fld id="{AB339BEF-2D08-6C4C-B671-FC569839F459}" type="slidenum">
              <a:rPr lang="de-DE" sz="1600" smtClean="0">
                <a:solidFill>
                  <a:srgbClr val="0000FF"/>
                </a:solidFill>
                <a:latin typeface="Arial"/>
              </a:rPr>
              <a:pPr algn="r">
                <a:defRPr/>
              </a:pPr>
              <a:t>‹Nr.›</a:t>
            </a:fld>
            <a:endParaRPr lang="de-DE" sz="1600">
              <a:solidFill>
                <a:srgbClr val="0000FF"/>
              </a:solidFill>
              <a:latin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0"/>
          </p:nvPr>
        </p:nvSpPr>
        <p:spPr>
          <a:xfrm>
            <a:off x="9347200" y="649287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1DCC3-B0D9-FE4E-B9F1-57BD8EDF8D37}" type="slidenum">
              <a:rPr lang="en-GB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91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20D06C-7050-6145-96A4-40C038811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3E4EFC8-1CE7-7D4D-A0EC-18784A657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6AC8923-D45E-6849-A815-AB2142B80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7CD8C6-8C29-CF4E-BBCB-8FCA35E5C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311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5E155-21DF-0C40-89D2-80CE0EAC4D4C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383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14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01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cxnSp>
        <p:nvCxnSpPr>
          <p:cNvPr id="6" name="Gerade Verbindung 5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8" name="Grafik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14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BA39CCB-44AA-BE41-B0D9-B096D439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A939B0-21DB-6340-8968-BDBF2A7D3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CEF628-CA52-4D47-8B98-BF08E048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776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316058-0716-0B4C-8138-41342E753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D7408B6-5EBF-FE4B-BA56-C798646A4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897CE81-63BA-3B45-A82F-88C6390FD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A82CB44-B49B-9545-9124-0C0072421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17D37AA-B044-034D-A022-C9D4C82C1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9B40DC-13B7-4E43-8D27-EF2DA787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26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25457-E913-0149-BFC1-48593618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CD22713-FD22-AA43-895F-D24272B9C7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84E429-0439-3D4B-972D-B2FA4847C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E1266A9-CFBD-714C-B478-9A70130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1258737-798D-A14A-A650-493BE0A9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8F2FC5D-4421-6F49-ADCF-DF8132C0F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811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992940-B9DF-C54A-902F-9238E8C7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1606AD-238E-424E-9F73-2CBD648ED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e-DE"/>
              <a:t>Mastertextformat bearbeiten
Zweite Ebene
Dritte Ebene
Vierte Ebene
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DD56622-6E33-C64C-87B5-C0F8E36AD1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D52641-B7D2-3346-9BA3-5CE408A4AE8E}" type="datetimeFigureOut">
              <a:rPr lang="en-GB" smtClean="0"/>
              <a:t>27/03/2019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F2E6F-1D5B-5243-9ADF-54287C640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0B585E-B6EE-9C43-9D4C-1478A5E48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78680-887A-FB41-8ECD-1E57F84EE7B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71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0"/>
            <a:ext cx="9956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71600"/>
            <a:ext cx="1158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>
          <a:xfrm>
            <a:off x="191203" y="6264280"/>
            <a:ext cx="1422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FF"/>
                </a:solidFill>
              </a:defRPr>
            </a:lvl1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fld id="{BB9DCF16-4604-854D-AC2A-349832297BB7}" type="slidenum">
              <a:rPr lang="en-GB" smtClean="0"/>
              <a:pPr defTabSz="1219170"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GB" dirty="0"/>
          </a:p>
        </p:txBody>
      </p:sp>
      <p:pic>
        <p:nvPicPr>
          <p:cNvPr id="15" name="Bild 14" descr="Blaue Minerva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6885" y="140587"/>
            <a:ext cx="1742760" cy="147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Arial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ea typeface="ＭＳ Ｐゴシック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ＭＳ Ｐゴシック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ＭＳ Ｐゴシック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ＭＳ Ｐゴシック" charset="-128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ＭＳ Ｐゴシック" charset="-128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ＭＳ Ｐゴシック" charset="-128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64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91103-F910-6649-B1DF-22004CD845A4}" type="datetimeFigureOut">
              <a:rPr lang="de-DE" smtClean="0"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93A04-4BE7-D649-9C07-FC9A8588A81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9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DF8DC-04EF-0547-8EB0-AAED17745F32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27.03.19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03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725" r:id="rId4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1C72B-DD43-9649-8E09-D26419C8B7CF}" type="datetime1">
              <a:rPr lang="de-DE" smtClean="0"/>
              <a:pPr/>
              <a:t>27.03.19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60AFD-1ED0-C949-9582-391D01EA93F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623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62EA3-0D12-3743-87D5-06C60F71BB3C}" type="datetimeFigureOut">
              <a:rPr lang="de-DE" smtClean="0"/>
              <a:t>27.03.19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236C0-1152-BA44-A339-22147EDAE50E}" type="slidenum">
              <a:rPr lang="en-GB" smtClean="0"/>
              <a:t>‹Nr.›</a:t>
            </a:fld>
            <a:endParaRPr lang="en-GB"/>
          </a:p>
        </p:txBody>
      </p:sp>
      <p:cxnSp>
        <p:nvCxnSpPr>
          <p:cNvPr id="7" name="Gerade Verbindung 6"/>
          <p:cNvCxnSpPr/>
          <p:nvPr userDrawn="1"/>
        </p:nvCxnSpPr>
        <p:spPr>
          <a:xfrm>
            <a:off x="1487488" y="6309320"/>
            <a:ext cx="10561173" cy="0"/>
          </a:xfrm>
          <a:prstGeom prst="line">
            <a:avLst/>
          </a:prstGeom>
          <a:ln w="19050">
            <a:solidFill>
              <a:srgbClr val="2DA0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 userDrawn="1"/>
        </p:nvSpPr>
        <p:spPr>
          <a:xfrm>
            <a:off x="1199092" y="6413595"/>
            <a:ext cx="9793816" cy="432048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de-DE" sz="2267" dirty="0">
                <a:solidFill>
                  <a:srgbClr val="8E8E8E"/>
                </a:solidFill>
                <a:latin typeface="Century Gothic" pitchFamily="34" charset="0"/>
              </a:rPr>
              <a:t>Max-Planck-Institut für Chemische Energiekonversion</a:t>
            </a:r>
          </a:p>
        </p:txBody>
      </p:sp>
      <p:pic>
        <p:nvPicPr>
          <p:cNvPr id="9" name="Grafik 9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201" y="6045328"/>
            <a:ext cx="1097095" cy="7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64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9585"/>
            <a:fld id="{16541927-38FB-2F41-B5A7-EB79259EFA27}" type="slidenum">
              <a:rPr lang="en-GB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 defTabSz="609585"/>
              <a:t>1</a:t>
            </a:fld>
            <a:endParaRPr lang="en-GB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609585">
              <a:defRPr/>
            </a:pPr>
            <a:endParaRPr lang="en-GB" sz="240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3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8DEC94-39AA-164C-B67A-3903A8861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91" y="3474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GB" sz="6000" dirty="0"/>
              <a:t>The electrolyser:</a:t>
            </a:r>
            <a:br>
              <a:rPr lang="en-GB" sz="6000" dirty="0"/>
            </a:br>
            <a:r>
              <a:rPr lang="en-GB" sz="6000" dirty="0"/>
              <a:t>Mind the dimensions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899CB31-C9D2-8945-9BE9-A8644F0D4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91" y="2020524"/>
            <a:ext cx="6001517" cy="4351338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Take 4 </a:t>
            </a:r>
            <a:r>
              <a:rPr lang="en-GB" dirty="0" err="1"/>
              <a:t>TWh</a:t>
            </a:r>
            <a:r>
              <a:rPr lang="en-GB" dirty="0"/>
              <a:t> RES for </a:t>
            </a:r>
            <a:r>
              <a:rPr lang="en-GB" dirty="0" err="1"/>
              <a:t>syn</a:t>
            </a:r>
            <a:r>
              <a:rPr lang="en-GB" dirty="0"/>
              <a:t> kerosene production via MeOH.</a:t>
            </a:r>
          </a:p>
          <a:p>
            <a:r>
              <a:rPr lang="en-GB" dirty="0"/>
              <a:t>Yields 10</a:t>
            </a:r>
            <a:r>
              <a:rPr lang="en-GB" baseline="30000" dirty="0"/>
              <a:t>9</a:t>
            </a:r>
            <a:r>
              <a:rPr lang="en-GB" dirty="0"/>
              <a:t> m</a:t>
            </a:r>
            <a:r>
              <a:rPr lang="en-GB" baseline="30000" dirty="0"/>
              <a:t>3</a:t>
            </a:r>
            <a:r>
              <a:rPr lang="en-GB" dirty="0"/>
              <a:t> H</a:t>
            </a:r>
            <a:r>
              <a:rPr lang="en-GB" baseline="-25000" dirty="0"/>
              <a:t>2</a:t>
            </a:r>
            <a:r>
              <a:rPr lang="en-GB" dirty="0"/>
              <a:t>, consumes 4.2 10</a:t>
            </a:r>
            <a:r>
              <a:rPr lang="en-GB" baseline="30000" dirty="0"/>
              <a:t>11</a:t>
            </a:r>
            <a:r>
              <a:rPr lang="en-GB" dirty="0"/>
              <a:t> g CO</a:t>
            </a:r>
            <a:r>
              <a:rPr lang="en-GB" baseline="-25000" dirty="0"/>
              <a:t>2</a:t>
            </a:r>
            <a:r>
              <a:rPr lang="en-GB" dirty="0"/>
              <a:t> and delivers 3.52 10</a:t>
            </a:r>
            <a:r>
              <a:rPr lang="en-GB" baseline="30000" dirty="0"/>
              <a:t>5</a:t>
            </a:r>
            <a:r>
              <a:rPr lang="en-GB" dirty="0"/>
              <a:t> t MeOH.</a:t>
            </a:r>
          </a:p>
          <a:p>
            <a:r>
              <a:rPr lang="en-GB" dirty="0"/>
              <a:t>Kerosene as C</a:t>
            </a:r>
            <a:r>
              <a:rPr lang="en-GB" baseline="-25000" dirty="0"/>
              <a:t>10</a:t>
            </a:r>
            <a:r>
              <a:rPr lang="en-GB" dirty="0"/>
              <a:t> H</a:t>
            </a:r>
            <a:r>
              <a:rPr lang="en-GB" baseline="-25000" dirty="0"/>
              <a:t>20</a:t>
            </a:r>
            <a:r>
              <a:rPr lang="en-GB" dirty="0"/>
              <a:t> idealized results in 1.1 10</a:t>
            </a:r>
            <a:r>
              <a:rPr lang="en-GB" baseline="30000" dirty="0"/>
              <a:t>9</a:t>
            </a:r>
            <a:r>
              <a:rPr lang="en-GB" dirty="0"/>
              <a:t> </a:t>
            </a:r>
            <a:r>
              <a:rPr lang="en-GB" dirty="0" err="1"/>
              <a:t>mol</a:t>
            </a:r>
            <a:r>
              <a:rPr lang="en-GB" dirty="0"/>
              <a:t> or 1.5 10</a:t>
            </a:r>
            <a:r>
              <a:rPr lang="en-GB" baseline="30000" dirty="0"/>
              <a:t>5</a:t>
            </a:r>
            <a:r>
              <a:rPr lang="en-GB" dirty="0"/>
              <a:t> t.</a:t>
            </a:r>
          </a:p>
          <a:p>
            <a:r>
              <a:rPr lang="en-GB" dirty="0"/>
              <a:t>The lower heating value of this equals to 0.155 </a:t>
            </a:r>
            <a:r>
              <a:rPr lang="en-GB" dirty="0" err="1"/>
              <a:t>MtOE</a:t>
            </a:r>
            <a:r>
              <a:rPr lang="en-GB" dirty="0"/>
              <a:t>.</a:t>
            </a:r>
          </a:p>
          <a:p>
            <a:r>
              <a:rPr lang="en-GB" dirty="0"/>
              <a:t>For the 4 </a:t>
            </a:r>
            <a:r>
              <a:rPr lang="en-GB" dirty="0" err="1"/>
              <a:t>TWh</a:t>
            </a:r>
            <a:r>
              <a:rPr lang="en-GB" dirty="0"/>
              <a:t> project a hydrogen production of 1.14 10</a:t>
            </a:r>
            <a:r>
              <a:rPr lang="en-GB" baseline="30000" dirty="0"/>
              <a:t>5</a:t>
            </a:r>
            <a:r>
              <a:rPr lang="en-GB" dirty="0"/>
              <a:t> Nm</a:t>
            </a:r>
            <a:r>
              <a:rPr lang="en-GB" baseline="30000" dirty="0"/>
              <a:t>3</a:t>
            </a:r>
            <a:r>
              <a:rPr lang="en-GB" dirty="0"/>
              <a:t>/h is needed.</a:t>
            </a:r>
          </a:p>
          <a:p>
            <a:r>
              <a:rPr lang="en-GB" dirty="0"/>
              <a:t>The largest electrolyser in the world is at Aswan dam and produces 3.3 10</a:t>
            </a:r>
            <a:r>
              <a:rPr lang="en-GB" baseline="30000" dirty="0"/>
              <a:t>4</a:t>
            </a:r>
            <a:r>
              <a:rPr lang="en-GB" dirty="0"/>
              <a:t> Nm</a:t>
            </a:r>
            <a:r>
              <a:rPr lang="en-GB" baseline="30000" dirty="0"/>
              <a:t>3</a:t>
            </a:r>
            <a:r>
              <a:rPr lang="en-GB" dirty="0"/>
              <a:t>/h.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986022E-51B8-9940-B995-043C9805B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653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6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2E10EB-D35A-A146-9B50-E11C11B8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options with technical electrolysers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4C19EE-8F0E-B643-9F5C-0F5F6F6CD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7065" y="1583573"/>
            <a:ext cx="4406735" cy="474684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design is optimized considering the hydrodynamics and the available materials.</a:t>
            </a:r>
          </a:p>
          <a:p>
            <a:r>
              <a:rPr lang="en-GB" dirty="0"/>
              <a:t>The resulting U-I curves reveal that the electrolyte and the cell body design exert the largest contribution to loss.</a:t>
            </a:r>
          </a:p>
          <a:p>
            <a:r>
              <a:rPr lang="en-GB" dirty="0"/>
              <a:t>High temperature electrolysis and the PEM technology will yield a breakthrough provided they can be scaled.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6CCE3A-7B87-2F40-A520-6526C202A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471" y="1430116"/>
            <a:ext cx="5832529" cy="514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2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47F62C-D8DC-9D48-8C32-E112A0C0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consequence of electricity use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A57B0163-3933-FD42-BEF4-90A0A41C6611}"/>
              </a:ext>
            </a:extLst>
          </p:cNvPr>
          <p:cNvGrpSpPr/>
          <p:nvPr/>
        </p:nvGrpSpPr>
        <p:grpSpPr>
          <a:xfrm>
            <a:off x="138490" y="1304947"/>
            <a:ext cx="8594028" cy="5470429"/>
            <a:chOff x="103867" y="978710"/>
            <a:chExt cx="6445521" cy="4102822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ECB72B47-A4CB-154C-BA98-A5F11BD07E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3867" y="978710"/>
              <a:ext cx="4805483" cy="4102822"/>
            </a:xfrm>
            <a:prstGeom prst="rect">
              <a:avLst/>
            </a:prstGeom>
          </p:spPr>
        </p:pic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B6EB737C-1F0B-5949-9E74-ABCE18327805}"/>
                </a:ext>
              </a:extLst>
            </p:cNvPr>
            <p:cNvCxnSpPr>
              <a:cxnSpLocks/>
            </p:cNvCxnSpPr>
            <p:nvPr/>
          </p:nvCxnSpPr>
          <p:spPr>
            <a:xfrm>
              <a:off x="5985769" y="1216241"/>
              <a:ext cx="0" cy="258340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5A6CCE1-B9B9-F645-9CD8-07E54DC28C91}"/>
                </a:ext>
              </a:extLst>
            </p:cNvPr>
            <p:cNvSpPr txBox="1"/>
            <p:nvPr/>
          </p:nvSpPr>
          <p:spPr>
            <a:xfrm>
              <a:off x="5589269" y="978710"/>
              <a:ext cx="960119" cy="238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GB" sz="1467" dirty="0">
                  <a:solidFill>
                    <a:prstClr val="black"/>
                  </a:solidFill>
                  <a:latin typeface="Calibri"/>
                </a:rPr>
                <a:t>Grid mix D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448ABF50-75DA-1C4C-9F78-9ABD2A7C82C3}"/>
                </a:ext>
              </a:extLst>
            </p:cNvPr>
            <p:cNvSpPr txBox="1"/>
            <p:nvPr/>
          </p:nvSpPr>
          <p:spPr>
            <a:xfrm>
              <a:off x="4227871" y="4164790"/>
              <a:ext cx="1313629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Source: </a:t>
              </a:r>
              <a:r>
                <a:rPr lang="en-GB" sz="1600" dirty="0" err="1">
                  <a:solidFill>
                    <a:prstClr val="black"/>
                  </a:solidFill>
                  <a:latin typeface="Calibri"/>
                </a:rPr>
                <a:t>Artz</a:t>
              </a:r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 et al ; </a:t>
              </a:r>
            </a:p>
            <a:p>
              <a:pPr defTabSz="609585"/>
              <a:r>
                <a:rPr lang="en-GB" sz="1600" dirty="0" err="1">
                  <a:solidFill>
                    <a:prstClr val="black"/>
                  </a:solidFill>
                  <a:latin typeface="Calibri"/>
                </a:rPr>
                <a:t>Chem</a:t>
              </a:r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 Rev. (2018)</a:t>
              </a: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18A20B56-3248-6149-8350-D403C03170DD}"/>
              </a:ext>
            </a:extLst>
          </p:cNvPr>
          <p:cNvSpPr txBox="1"/>
          <p:nvPr/>
        </p:nvSpPr>
        <p:spPr>
          <a:xfrm>
            <a:off x="8187408" y="1649684"/>
            <a:ext cx="40045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Making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syn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fuels with German or European grid mixes generates more CO</a:t>
            </a:r>
            <a:r>
              <a:rPr lang="en-GB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than it absorbs!</a:t>
            </a:r>
          </a:p>
          <a:p>
            <a:pPr defTabSz="609585"/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To reach useful CO</a:t>
            </a:r>
            <a:r>
              <a:rPr lang="en-GB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reduction factors exclusively RES must be used: in Europe intermittent flexibility operation for ca. 2500 FLH is possible: import!</a:t>
            </a:r>
          </a:p>
          <a:p>
            <a:pPr defTabSz="609585"/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Dynamic operation of processes is one challenge.</a:t>
            </a:r>
          </a:p>
        </p:txBody>
      </p:sp>
    </p:spTree>
    <p:extLst>
      <p:ext uri="{BB962C8B-B14F-4D97-AF65-F5344CB8AC3E}">
        <p14:creationId xmlns:p14="http://schemas.microsoft.com/office/powerpoint/2010/main" val="217377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stammbaum meo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07856"/>
            <a:ext cx="11259312" cy="567270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42295"/>
            <a:ext cx="10972800" cy="1143000"/>
          </a:xfrm>
        </p:spPr>
        <p:txBody>
          <a:bodyPr/>
          <a:lstStyle/>
          <a:p>
            <a:r>
              <a:rPr lang="de-DE" dirty="0"/>
              <a:t>A </a:t>
            </a:r>
            <a:r>
              <a:rPr lang="de-DE" dirty="0" err="1"/>
              <a:t>system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syn</a:t>
            </a:r>
            <a:r>
              <a:rPr lang="de-DE" dirty="0"/>
              <a:t> </a:t>
            </a:r>
            <a:r>
              <a:rPr lang="de-DE" dirty="0" err="1"/>
              <a:t>fuels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100945" y="1332114"/>
            <a:ext cx="3527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lang="de-DE" sz="2400" dirty="0">
                <a:solidFill>
                  <a:prstClr val="black"/>
                </a:solidFill>
                <a:latin typeface="Calibri"/>
              </a:rPr>
              <a:t>multiple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sources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syn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gas</a:t>
            </a:r>
          </a:p>
          <a:p>
            <a:pPr algn="ctr" defTabSz="609585"/>
            <a:r>
              <a:rPr lang="de-DE" sz="2400" dirty="0">
                <a:solidFill>
                  <a:prstClr val="black"/>
                </a:solidFill>
                <a:latin typeface="Calibri"/>
              </a:rPr>
              <a:t>fossil,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biogenic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waste</a:t>
            </a:r>
            <a:endParaRPr lang="de-DE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 rot="10800000" flipV="1">
            <a:off x="7434461" y="5750296"/>
            <a:ext cx="41479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de-DE" sz="2400" dirty="0" err="1">
                <a:solidFill>
                  <a:prstClr val="black"/>
                </a:solidFill>
                <a:latin typeface="Calibri"/>
              </a:rPr>
              <a:t>homogeneous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oxygenated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fuels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varying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energy</a:t>
            </a:r>
            <a:r>
              <a:rPr lang="de-DE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de-DE" sz="2400" dirty="0" err="1">
                <a:solidFill>
                  <a:prstClr val="black"/>
                </a:solidFill>
                <a:latin typeface="Calibri"/>
              </a:rPr>
              <a:t>density</a:t>
            </a:r>
            <a:endParaRPr lang="de-DE" sz="2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Bild 6" descr="fuel typ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7" y="1107856"/>
            <a:ext cx="11667067" cy="5619097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6" b="30686"/>
          <a:stretch/>
        </p:blipFill>
        <p:spPr bwMode="auto">
          <a:xfrm>
            <a:off x="0" y="1185296"/>
            <a:ext cx="12192000" cy="550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6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07654B-CB2F-6442-B1E5-9C5805310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Reservations against </a:t>
            </a:r>
            <a:r>
              <a:rPr lang="en-GB" dirty="0" err="1"/>
              <a:t>syn</a:t>
            </a:r>
            <a:r>
              <a:rPr lang="en-GB" dirty="0"/>
              <a:t> fuels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AB13F0B-E3DC-3A48-91AE-8DD89026B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757083"/>
            <a:ext cx="7133968" cy="4525963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For </a:t>
            </a:r>
            <a:r>
              <a:rPr lang="en-GB" dirty="0" err="1"/>
              <a:t>Syn</a:t>
            </a:r>
            <a:r>
              <a:rPr lang="en-GB" dirty="0"/>
              <a:t> fuels max 50% CO</a:t>
            </a:r>
            <a:r>
              <a:rPr lang="en-GB" baseline="-25000" dirty="0"/>
              <a:t>2</a:t>
            </a:r>
            <a:r>
              <a:rPr lang="en-GB" dirty="0"/>
              <a:t> emission reduction potential: “double counting”.</a:t>
            </a:r>
          </a:p>
          <a:p>
            <a:r>
              <a:rPr lang="en-GB" dirty="0"/>
              <a:t>Inherent “RES wasteful” due to process chain length.</a:t>
            </a:r>
          </a:p>
          <a:p>
            <a:r>
              <a:rPr lang="en-GB" dirty="0"/>
              <a:t>Only CO</a:t>
            </a:r>
            <a:r>
              <a:rPr lang="en-GB" baseline="-25000" dirty="0"/>
              <a:t>2</a:t>
            </a:r>
            <a:r>
              <a:rPr lang="en-GB" dirty="0"/>
              <a:t> saving if high RES grade energy supply (not now in any local energy system).</a:t>
            </a:r>
          </a:p>
          <a:p>
            <a:r>
              <a:rPr lang="en-GB" dirty="0"/>
              <a:t>Direct hydrogen eliminates several reservations needs new infrastructure throughout Europe.</a:t>
            </a:r>
          </a:p>
        </p:txBody>
      </p:sp>
      <p:pic>
        <p:nvPicPr>
          <p:cNvPr id="4" name="Bild 4">
            <a:extLst>
              <a:ext uri="{FF2B5EF4-FFF2-40B4-BE49-F238E27FC236}">
                <a16:creationId xmlns:a16="http://schemas.microsoft.com/office/drawing/2014/main" id="{44225E10-072E-2D45-B666-82F47F4B8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436" y="1841520"/>
            <a:ext cx="5375564" cy="367500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DBF037D-8780-0A4D-ABDF-591F83D3E6C3}"/>
              </a:ext>
            </a:extLst>
          </p:cNvPr>
          <p:cNvSpPr txBox="1"/>
          <p:nvPr/>
        </p:nvSpPr>
        <p:spPr>
          <a:xfrm>
            <a:off x="10280824" y="2292181"/>
            <a:ext cx="1515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600" dirty="0">
                <a:solidFill>
                  <a:prstClr val="black"/>
                </a:solidFill>
                <a:latin typeface="Calibri"/>
              </a:rPr>
              <a:t>Source ISE (2018)</a:t>
            </a:r>
          </a:p>
        </p:txBody>
      </p:sp>
      <p:pic>
        <p:nvPicPr>
          <p:cNvPr id="6" name="Bild 6" descr="sapae report titel.png">
            <a:extLst>
              <a:ext uri="{FF2B5EF4-FFF2-40B4-BE49-F238E27FC236}">
                <a16:creationId xmlns:a16="http://schemas.microsoft.com/office/drawing/2014/main" id="{781F767A-04D0-044A-98C9-18E59B513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748" y="1844392"/>
            <a:ext cx="3134472" cy="367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F490DA-6A7B-5E47-A8D1-5C1649DD2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703" y="192261"/>
            <a:ext cx="11450595" cy="1143000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Syn</a:t>
            </a:r>
            <a:r>
              <a:rPr lang="en-GB" dirty="0"/>
              <a:t> fuels must reach 50% CO</a:t>
            </a:r>
            <a:r>
              <a:rPr lang="en-GB" baseline="-25000" dirty="0"/>
              <a:t>2</a:t>
            </a:r>
            <a:r>
              <a:rPr lang="en-GB" dirty="0"/>
              <a:t> reduction</a:t>
            </a:r>
          </a:p>
        </p:txBody>
      </p:sp>
      <p:pic>
        <p:nvPicPr>
          <p:cNvPr id="19458" name="Picture 2" descr="Zoom out">
            <a:extLst>
              <a:ext uri="{FF2B5EF4-FFF2-40B4-BE49-F238E27FC236}">
                <a16:creationId xmlns:a16="http://schemas.microsoft.com/office/drawing/2014/main" id="{25EABB6F-1244-AD4E-AE43-F75F0F4AB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759" y="-3863285"/>
            <a:ext cx="179883" cy="1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Zoom in">
            <a:extLst>
              <a:ext uri="{FF2B5EF4-FFF2-40B4-BE49-F238E27FC236}">
                <a16:creationId xmlns:a16="http://schemas.microsoft.com/office/drawing/2014/main" id="{7E67A8F2-47AC-5548-8364-78E7C6B22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425" y="-3863285"/>
            <a:ext cx="179883" cy="163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F563577-7A5B-2C4E-AFA7-55F36052447F}"/>
              </a:ext>
            </a:extLst>
          </p:cNvPr>
          <p:cNvSpPr txBox="1"/>
          <p:nvPr/>
        </p:nvSpPr>
        <p:spPr>
          <a:xfrm>
            <a:off x="9033215" y="2014532"/>
            <a:ext cx="27880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Example MeOH synthesis:</a:t>
            </a:r>
          </a:p>
          <a:p>
            <a:pPr defTabSz="609585"/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Only with green hydrogen and advanced processing technologies this is possible.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2250AE7-7568-EB43-AC23-D3952864A5A8}"/>
              </a:ext>
            </a:extLst>
          </p:cNvPr>
          <p:cNvGrpSpPr/>
          <p:nvPr/>
        </p:nvGrpSpPr>
        <p:grpSpPr>
          <a:xfrm>
            <a:off x="331465" y="1658977"/>
            <a:ext cx="8502505" cy="4975985"/>
            <a:chOff x="192597" y="1148526"/>
            <a:chExt cx="6376879" cy="3731989"/>
          </a:xfrm>
        </p:grpSpPr>
        <p:pic>
          <p:nvPicPr>
            <p:cNvPr id="19460" name="Picture 4" descr="/var/folders/4k/2mg_9lmj0wv5df9lndgj7_3w0000gq/T/com.microsoft.Powerpoint/WebArchiveCopyPasteTempFiles/master.img-037.jpg">
              <a:extLst>
                <a:ext uri="{FF2B5EF4-FFF2-40B4-BE49-F238E27FC236}">
                  <a16:creationId xmlns:a16="http://schemas.microsoft.com/office/drawing/2014/main" id="{C000C411-BC7C-1546-A395-F7C346D47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97" y="1148526"/>
              <a:ext cx="6376879" cy="3330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F08944BD-E950-A040-B676-9BD3D5D66AAE}"/>
                </a:ext>
              </a:extLst>
            </p:cNvPr>
            <p:cNvSpPr txBox="1"/>
            <p:nvPr/>
          </p:nvSpPr>
          <p:spPr>
            <a:xfrm>
              <a:off x="928057" y="4626599"/>
              <a:ext cx="240479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Source: </a:t>
              </a:r>
              <a:r>
                <a:rPr lang="en-GB" sz="1600" dirty="0" err="1">
                  <a:solidFill>
                    <a:prstClr val="black"/>
                  </a:solidFill>
                  <a:latin typeface="Calibri"/>
                </a:rPr>
                <a:t>Artz</a:t>
              </a:r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 et al ; </a:t>
              </a:r>
              <a:r>
                <a:rPr lang="en-GB" sz="1600" dirty="0" err="1">
                  <a:solidFill>
                    <a:prstClr val="black"/>
                  </a:solidFill>
                  <a:latin typeface="Calibri"/>
                </a:rPr>
                <a:t>Chem</a:t>
              </a:r>
              <a:r>
                <a:rPr lang="en-GB" sz="1600" dirty="0">
                  <a:solidFill>
                    <a:prstClr val="black"/>
                  </a:solidFill>
                  <a:latin typeface="Calibri"/>
                </a:rPr>
                <a:t> Rev. (2018)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61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417640"/>
            <a:ext cx="11304579" cy="4708525"/>
          </a:xfrm>
        </p:spPr>
        <p:txBody>
          <a:bodyPr>
            <a:normAutofit fontScale="92500" lnSpcReduction="20000"/>
          </a:bodyPr>
          <a:lstStyle/>
          <a:p>
            <a:r>
              <a:rPr lang="en-GB" sz="4267" dirty="0"/>
              <a:t>The concept of </a:t>
            </a:r>
            <a:r>
              <a:rPr lang="en-GB" sz="4267" dirty="0" err="1"/>
              <a:t>syn</a:t>
            </a:r>
            <a:r>
              <a:rPr lang="en-GB" sz="4267" dirty="0"/>
              <a:t> fuels has not taken much attention yet compared to other alternatives.</a:t>
            </a:r>
          </a:p>
          <a:p>
            <a:r>
              <a:rPr lang="en-GB" sz="4267" dirty="0"/>
              <a:t>Can greatly reduce regulated end of pipe emission.</a:t>
            </a:r>
          </a:p>
          <a:p>
            <a:r>
              <a:rPr lang="en-GB" sz="4267" dirty="0"/>
              <a:t>Can greatly reduce mobility footprint in systemic solutions.</a:t>
            </a:r>
          </a:p>
          <a:p>
            <a:r>
              <a:rPr lang="en-GB" sz="4267" dirty="0"/>
              <a:t>Creates little path dependence.</a:t>
            </a:r>
          </a:p>
          <a:p>
            <a:r>
              <a:rPr lang="en-GB" sz="4267" dirty="0"/>
              <a:t>Can integrate existing power train concepts.</a:t>
            </a:r>
          </a:p>
          <a:p>
            <a:r>
              <a:rPr lang="en-GB" sz="4267" dirty="0"/>
              <a:t>Requires cross-industry collaboration.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F5DCA05-E07E-544D-AC8C-DE97A2A73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91" y="1257299"/>
            <a:ext cx="10972800" cy="574929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Competition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combination</a:t>
            </a:r>
            <a:r>
              <a:rPr lang="de-DE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4250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FA775DC-CC8E-D142-BB57-2926CFC40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should be done (short-term, 2-5 a)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7B52D9-AC37-0548-92B4-64F8529B8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688"/>
            <a:ext cx="10515600" cy="5147733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Conceptual clarity:</a:t>
            </a:r>
          </a:p>
          <a:p>
            <a:pPr lvl="1"/>
            <a:r>
              <a:rPr lang="en-GB" dirty="0"/>
              <a:t>An all-electric mobility is not a likely concept.</a:t>
            </a:r>
          </a:p>
          <a:p>
            <a:pPr lvl="1"/>
            <a:r>
              <a:rPr lang="en-GB" dirty="0"/>
              <a:t>Electric powertrains with multiple options of on-board energy storage is likely.</a:t>
            </a:r>
          </a:p>
          <a:p>
            <a:pPr lvl="1"/>
            <a:r>
              <a:rPr lang="en-GB" dirty="0" err="1"/>
              <a:t>Syn</a:t>
            </a:r>
            <a:r>
              <a:rPr lang="en-GB" dirty="0"/>
              <a:t> fuels can work in such solutions as well as in IC- based heavy duty applications.</a:t>
            </a:r>
          </a:p>
          <a:p>
            <a:pPr lvl="1"/>
            <a:r>
              <a:rPr lang="en-GB" dirty="0"/>
              <a:t>Adapted chemical structures allow gradual transition of the mobility sector.</a:t>
            </a:r>
          </a:p>
          <a:p>
            <a:r>
              <a:rPr lang="en-GB" dirty="0"/>
              <a:t>Participate in design of the global carbon cycle.</a:t>
            </a:r>
          </a:p>
          <a:p>
            <a:r>
              <a:rPr lang="en-GB" dirty="0"/>
              <a:t>Prepare for a European regional carbon cycle; regulations and infrastructure.</a:t>
            </a:r>
          </a:p>
          <a:p>
            <a:r>
              <a:rPr lang="en-GB" dirty="0"/>
              <a:t>Realize national “real lab” solutions for </a:t>
            </a:r>
            <a:r>
              <a:rPr lang="en-GB" dirty="0" err="1"/>
              <a:t>syn</a:t>
            </a:r>
            <a:r>
              <a:rPr lang="en-GB" dirty="0"/>
              <a:t> fuels as part of flexibility measures; verify operation models and identify economic framework.</a:t>
            </a:r>
          </a:p>
          <a:p>
            <a:r>
              <a:rPr lang="en-GB" dirty="0"/>
              <a:t>Remove asap regulatory hindrances for such local solutions, identify sites.</a:t>
            </a:r>
          </a:p>
          <a:p>
            <a:r>
              <a:rPr lang="en-GB" dirty="0"/>
              <a:t>Create cross-industrial economic structure; support with cross-disciplinary academic research.</a:t>
            </a:r>
          </a:p>
          <a:p>
            <a:r>
              <a:rPr lang="en-GB" dirty="0"/>
              <a:t>Standardize fuel types and check for technological modifications of IC engines.</a:t>
            </a:r>
          </a:p>
          <a:p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B873E69-BD35-B147-8551-477FBAF5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453" y="3177485"/>
            <a:ext cx="2180095" cy="89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3BE7B1-5F96-4046-8EB2-204FB890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06"/>
            <a:ext cx="10515600" cy="1325563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F6850D-0FEC-7D4D-A785-5DA3DFE73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1" y="1074525"/>
            <a:ext cx="11711808" cy="5734969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useful energy system size is Europe and not Germany.</a:t>
            </a:r>
          </a:p>
          <a:p>
            <a:r>
              <a:rPr lang="en-GB" dirty="0" err="1"/>
              <a:t>Syn</a:t>
            </a:r>
            <a:r>
              <a:rPr lang="en-GB" dirty="0"/>
              <a:t> fuels are integral part of a sustainable energy system.</a:t>
            </a:r>
          </a:p>
          <a:p>
            <a:r>
              <a:rPr lang="en-GB" dirty="0"/>
              <a:t>They optimize RES utilization and minimize local emissions with existing technologies.</a:t>
            </a:r>
          </a:p>
          <a:p>
            <a:r>
              <a:rPr lang="en-GB" dirty="0"/>
              <a:t>They induce a minimum of path dependence and utilize much of the existing infrastructure.</a:t>
            </a:r>
          </a:p>
          <a:p>
            <a:r>
              <a:rPr lang="en-GB" dirty="0"/>
              <a:t>Their effect on CO</a:t>
            </a:r>
            <a:r>
              <a:rPr lang="en-GB" baseline="-25000" dirty="0"/>
              <a:t>2</a:t>
            </a:r>
            <a:r>
              <a:rPr lang="en-GB" dirty="0"/>
              <a:t> reduction in the mobility system is fast if the dimensional challenge is met.</a:t>
            </a:r>
          </a:p>
          <a:p>
            <a:r>
              <a:rPr lang="en-GB" dirty="0"/>
              <a:t>Beware of double counting, over-planning and accept the unavoidable process inefficiency in exchange of the systemic effectiveness.</a:t>
            </a:r>
          </a:p>
          <a:p>
            <a:r>
              <a:rPr lang="en-GB" dirty="0"/>
              <a:t>Fundamental as well as technological research is still critically required; focus the many activities on suitable priorities.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We are ready to go with G1 of </a:t>
            </a:r>
            <a:r>
              <a:rPr lang="en-GB" dirty="0" err="1">
                <a:solidFill>
                  <a:srgbClr val="FF0000"/>
                </a:solidFill>
              </a:rPr>
              <a:t>syn</a:t>
            </a:r>
            <a:r>
              <a:rPr lang="en-GB" dirty="0">
                <a:solidFill>
                  <a:srgbClr val="FF0000"/>
                </a:solidFill>
              </a:rPr>
              <a:t> fuel application technologies:</a:t>
            </a:r>
          </a:p>
          <a:p>
            <a:pPr algn="ctr"/>
            <a:r>
              <a:rPr lang="en-GB" dirty="0">
                <a:solidFill>
                  <a:srgbClr val="FF0000"/>
                </a:solidFill>
              </a:rPr>
              <a:t> get it now on the road.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94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Foliennummernplatzhalter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defTabSz="609585">
              <a:defRPr/>
            </a:pPr>
            <a:fld id="{79A5969D-D3EF-604B-A4A8-61F8AA0B109B}" type="slidenum">
              <a:rPr lang="en-GB" sz="2400">
                <a:solidFill>
                  <a:prstClr val="white">
                    <a:tint val="75000"/>
                  </a:prstClr>
                </a:solidFill>
                <a:latin typeface="Calibri"/>
              </a:rPr>
              <a:pPr defTabSz="609585">
                <a:defRPr/>
              </a:pPr>
              <a:t>19</a:t>
            </a:fld>
            <a:endParaRPr lang="en-GB" sz="2400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1569" y="424802"/>
            <a:ext cx="11340919" cy="148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GB" sz="4267" dirty="0">
                <a:solidFill>
                  <a:srgbClr val="0099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Dem </a:t>
            </a:r>
            <a:r>
              <a:rPr lang="en-GB" sz="4267" dirty="0" err="1">
                <a:solidFill>
                  <a:srgbClr val="0099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Anwenden</a:t>
            </a:r>
            <a:r>
              <a:rPr lang="en-GB" sz="4267" dirty="0">
                <a:solidFill>
                  <a:srgbClr val="0099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muss das </a:t>
            </a:r>
            <a:r>
              <a:rPr lang="en-GB" sz="4267" dirty="0" err="1">
                <a:solidFill>
                  <a:srgbClr val="0099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Erkennen</a:t>
            </a:r>
            <a:r>
              <a:rPr lang="en-GB" sz="4267" dirty="0">
                <a:solidFill>
                  <a:srgbClr val="0099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4267" dirty="0" err="1">
                <a:solidFill>
                  <a:srgbClr val="0099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vorausgehen</a:t>
            </a:r>
            <a:endParaRPr lang="en-GB" sz="4267" dirty="0">
              <a:solidFill>
                <a:srgbClr val="009900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609585">
              <a:defRPr/>
            </a:pPr>
            <a:endParaRPr lang="en-GB" sz="24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609585">
              <a:defRPr/>
            </a:pPr>
            <a:r>
              <a:rPr lang="en-GB" sz="2400" dirty="0">
                <a:solidFill>
                  <a:srgbClr val="FFFFFF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Max Planck</a:t>
            </a:r>
          </a:p>
        </p:txBody>
      </p:sp>
      <p:sp>
        <p:nvSpPr>
          <p:cNvPr id="9" name="Rechteck 8"/>
          <p:cNvSpPr/>
          <p:nvPr/>
        </p:nvSpPr>
        <p:spPr>
          <a:xfrm>
            <a:off x="609621" y="4335483"/>
            <a:ext cx="113409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GB" sz="3200" dirty="0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Mache die  Dinge so </a:t>
            </a:r>
            <a:r>
              <a:rPr lang="en-GB" sz="3200" dirty="0" err="1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einfach</a:t>
            </a:r>
            <a:r>
              <a:rPr lang="en-GB" sz="3200" dirty="0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wie</a:t>
            </a:r>
            <a:r>
              <a:rPr lang="en-GB" sz="3200" dirty="0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möglich</a:t>
            </a:r>
            <a:r>
              <a:rPr lang="en-GB" sz="3200" dirty="0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aber</a:t>
            </a:r>
            <a:r>
              <a:rPr lang="en-GB" sz="3200" dirty="0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nicht</a:t>
            </a:r>
            <a:r>
              <a:rPr lang="en-GB" sz="3200" dirty="0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 </a:t>
            </a:r>
            <a:r>
              <a:rPr lang="en-GB" sz="3200" dirty="0" err="1">
                <a:solidFill>
                  <a:srgbClr val="FFFF00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einfacher</a:t>
            </a:r>
            <a:endParaRPr lang="en-GB" sz="3200" dirty="0">
              <a:solidFill>
                <a:srgbClr val="FFFF00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609585">
              <a:defRPr/>
            </a:pPr>
            <a:endParaRPr lang="en-GB" sz="2400" dirty="0">
              <a:solidFill>
                <a:srgbClr val="FFFFFF"/>
              </a:solidFill>
              <a:latin typeface="Calibri"/>
              <a:ea typeface="ＭＳ Ｐゴシック" pitchFamily="1" charset="-128"/>
              <a:cs typeface="ＭＳ Ｐゴシック" pitchFamily="1" charset="-128"/>
            </a:endParaRPr>
          </a:p>
          <a:p>
            <a:pPr algn="ctr" defTabSz="609585">
              <a:defRPr/>
            </a:pPr>
            <a:r>
              <a:rPr lang="en-GB" sz="2400" dirty="0">
                <a:solidFill>
                  <a:srgbClr val="FFFFFF"/>
                </a:solidFill>
                <a:latin typeface="Calibri"/>
                <a:ea typeface="ＭＳ Ｐゴシック" pitchFamily="1" charset="-128"/>
                <a:cs typeface="ＭＳ Ｐゴシック" pitchFamily="1" charset="-128"/>
              </a:rPr>
              <a:t>Albert Einstein</a:t>
            </a:r>
          </a:p>
        </p:txBody>
      </p:sp>
      <p:pic>
        <p:nvPicPr>
          <p:cNvPr id="11" name="Picture 3" descr="Q:\TH\LOGO_W-1pt.png"/>
          <p:cNvPicPr>
            <a:picLocks noChangeAspect="1" noChangeArrowheads="1"/>
          </p:cNvPicPr>
          <p:nvPr/>
        </p:nvPicPr>
        <p:blipFill>
          <a:blip r:embed="rId2"/>
          <a:srcRect b="9892"/>
          <a:stretch>
            <a:fillRect/>
          </a:stretch>
        </p:blipFill>
        <p:spPr bwMode="auto">
          <a:xfrm>
            <a:off x="4803666" y="2240118"/>
            <a:ext cx="2583204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987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Logo_CEC final.tiff"/>
          <p:cNvPicPr>
            <a:picLocks noChangeAspect="1"/>
          </p:cNvPicPr>
          <p:nvPr/>
        </p:nvPicPr>
        <p:blipFill>
          <a:blip r:embed="rId2" cstate="screen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654" y="166787"/>
            <a:ext cx="9204961" cy="6068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1578654" y="2693987"/>
            <a:ext cx="10363200" cy="1470025"/>
          </a:xfrm>
        </p:spPr>
        <p:txBody>
          <a:bodyPr>
            <a:noAutofit/>
          </a:bodyPr>
          <a:lstStyle/>
          <a:p>
            <a:r>
              <a:rPr lang="en-GB" dirty="0"/>
              <a:t>Synthetic Fuels in Sustainable Energy Systems</a:t>
            </a:r>
            <a:br>
              <a:rPr lang="en-GB" dirty="0"/>
            </a:b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3729917" y="4472629"/>
            <a:ext cx="4808024" cy="1743585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Robert Schlögl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Fritz-Haber-Institut, Berlin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de-DE" sz="2400" dirty="0">
                <a:solidFill>
                  <a:prstClr val="black"/>
                </a:solidFill>
              </a:rPr>
              <a:t>MPI CEC, Mülheim,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de-DE" sz="2400" dirty="0" err="1">
                <a:solidFill>
                  <a:prstClr val="black"/>
                </a:solidFill>
              </a:rPr>
              <a:t>www.solarify.de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GB" sz="2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D01B11E-8AD1-B346-B1AC-C0D53C133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035"/>
            <a:ext cx="12192000" cy="572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609585"/>
            <a:fld id="{16541927-38FB-2F41-B5A7-EB79259EFA27}" type="slidenum">
              <a:rPr lang="en-GB" sz="2400">
                <a:latin typeface="Arial" pitchFamily="1" charset="0"/>
                <a:ea typeface="ＭＳ Ｐゴシック" pitchFamily="1" charset="-128"/>
                <a:cs typeface="ＭＳ Ｐゴシック" pitchFamily="1" charset="-128"/>
              </a:rPr>
              <a:pPr defTabSz="609585"/>
              <a:t>20</a:t>
            </a:fld>
            <a:endParaRPr lang="en-GB" sz="2400">
              <a:latin typeface="Arial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609585">
              <a:defRPr/>
            </a:pPr>
            <a:endParaRPr lang="en-GB" sz="2400">
              <a:solidFill>
                <a:srgbClr val="FFFFFF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58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7C761-4A9D-7244-9B82-1D490B4BA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 targets and mobility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C40FBEF-6CCF-C24F-BD23-83193767F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7277" y="1158166"/>
            <a:ext cx="6028267" cy="36914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0D21E23-9BC6-0E4B-99EA-020B3D081C80}"/>
              </a:ext>
            </a:extLst>
          </p:cNvPr>
          <p:cNvSpPr txBox="1"/>
          <p:nvPr/>
        </p:nvSpPr>
        <p:spPr>
          <a:xfrm>
            <a:off x="492248" y="1417639"/>
            <a:ext cx="51792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EU targets require massive reductions of CO</a:t>
            </a:r>
            <a:r>
              <a:rPr lang="en-GB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emissions.</a:t>
            </a:r>
          </a:p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Mobility is left with an only 50% reduction target due to its diffuse emission character.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FD73B38-2D8B-C049-83C6-0FC8EBB77B98}"/>
              </a:ext>
            </a:extLst>
          </p:cNvPr>
          <p:cNvSpPr txBox="1"/>
          <p:nvPr/>
        </p:nvSpPr>
        <p:spPr>
          <a:xfrm>
            <a:off x="6137277" y="4888229"/>
            <a:ext cx="602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Mobility is the third largest CO</a:t>
            </a:r>
            <a:r>
              <a:rPr lang="en-GB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emitter. It has not contributed to CO</a:t>
            </a:r>
            <a:r>
              <a:rPr lang="en-GB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reduction during the past 20 years despite regulations on efficiency and fleet emission.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4F7CC905-A8B0-A048-BB4C-E1AD710E44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682569"/>
              </p:ext>
            </p:extLst>
          </p:nvPr>
        </p:nvGraphicFramePr>
        <p:xfrm>
          <a:off x="-37725" y="3356631"/>
          <a:ext cx="6133725" cy="388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044AA286-D3D9-6349-96A7-FCDF8B139601}"/>
              </a:ext>
            </a:extLst>
          </p:cNvPr>
          <p:cNvSpPr txBox="1"/>
          <p:nvPr/>
        </p:nvSpPr>
        <p:spPr>
          <a:xfrm>
            <a:off x="4736380" y="6312271"/>
            <a:ext cx="1152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Source </a:t>
            </a:r>
          </a:p>
          <a:p>
            <a:r>
              <a:rPr lang="en-GB" sz="1200" dirty="0">
                <a:solidFill>
                  <a:prstClr val="black"/>
                </a:solidFill>
                <a:latin typeface="Calibri"/>
              </a:rPr>
              <a:t>Eurostat (2017)</a:t>
            </a:r>
          </a:p>
        </p:txBody>
      </p:sp>
    </p:spTree>
    <p:extLst>
      <p:ext uri="{BB962C8B-B14F-4D97-AF65-F5344CB8AC3E}">
        <p14:creationId xmlns:p14="http://schemas.microsoft.com/office/powerpoint/2010/main" val="18477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Graphic spid="9" grpId="0">
        <p:bldAsOne/>
      </p:bldGraphic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A8D7AF-8FB7-564F-B4A1-CF347C550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2036"/>
            <a:ext cx="10972800" cy="1143000"/>
          </a:xfrm>
        </p:spPr>
        <p:txBody>
          <a:bodyPr/>
          <a:lstStyle/>
          <a:p>
            <a:r>
              <a:rPr lang="en-GB" dirty="0"/>
              <a:t>Mobility in 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0BF7D4E-3063-144A-BB1A-4960831F25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35" y="3064933"/>
            <a:ext cx="6079067" cy="379306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31CF878-D76D-CB40-AFF7-72BA14A04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65" y="1134288"/>
            <a:ext cx="6096000" cy="369146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51346B8-5C1A-924A-9BC7-C8732E20FFF7}"/>
              </a:ext>
            </a:extLst>
          </p:cNvPr>
          <p:cNvSpPr txBox="1"/>
          <p:nvPr/>
        </p:nvSpPr>
        <p:spPr>
          <a:xfrm>
            <a:off x="171635" y="1406841"/>
            <a:ext cx="559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If the tank to wheel energy consumption of all mobility can be reduced to 50 % from now (mainly in the PKW sector)…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16434B9-5368-D146-B33F-FE508AB01947}"/>
              </a:ext>
            </a:extLst>
          </p:cNvPr>
          <p:cNvSpPr txBox="1"/>
          <p:nvPr/>
        </p:nvSpPr>
        <p:spPr>
          <a:xfrm>
            <a:off x="6250701" y="4825755"/>
            <a:ext cx="5752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And the traction energy gets a 25% </a:t>
            </a:r>
            <a:r>
              <a:rPr lang="en-GB" sz="2400" dirty="0" err="1">
                <a:solidFill>
                  <a:prstClr val="black"/>
                </a:solidFill>
                <a:latin typeface="Calibri"/>
              </a:rPr>
              <a:t>syn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fuel discount on CO</a:t>
            </a:r>
            <a:r>
              <a:rPr lang="en-GB" sz="24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GB" sz="2400" dirty="0">
                <a:solidFill>
                  <a:prstClr val="black"/>
                </a:solidFill>
                <a:latin typeface="Calibri"/>
              </a:rPr>
              <a:t> emission ….</a:t>
            </a:r>
          </a:p>
          <a:p>
            <a:pPr defTabSz="609585"/>
            <a:endParaRPr lang="en-GB" sz="2400" dirty="0">
              <a:solidFill>
                <a:prstClr val="black"/>
              </a:solidFill>
              <a:latin typeface="Calibri"/>
            </a:endParaRPr>
          </a:p>
          <a:p>
            <a:pPr defTabSz="609585"/>
            <a:r>
              <a:rPr lang="en-GB" sz="2400" dirty="0">
                <a:solidFill>
                  <a:prstClr val="black"/>
                </a:solidFill>
                <a:latin typeface="Calibri"/>
              </a:rPr>
              <a:t>Then the EU target of ca. 50% mobility emission can be reached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E0272A-5E49-0C45-9560-3D5ECF69E661}"/>
              </a:ext>
            </a:extLst>
          </p:cNvPr>
          <p:cNvSpPr txBox="1"/>
          <p:nvPr/>
        </p:nvSpPr>
        <p:spPr>
          <a:xfrm>
            <a:off x="1239491" y="2695602"/>
            <a:ext cx="3070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600" dirty="0">
                <a:solidFill>
                  <a:prstClr val="black"/>
                </a:solidFill>
                <a:latin typeface="Calibri"/>
              </a:rPr>
              <a:t>Source: DECHEMA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PtX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(2018)</a:t>
            </a:r>
          </a:p>
        </p:txBody>
      </p:sp>
      <p:pic>
        <p:nvPicPr>
          <p:cNvPr id="14" name="Bild 11">
            <a:extLst>
              <a:ext uri="{FF2B5EF4-FFF2-40B4-BE49-F238E27FC236}">
                <a16:creationId xmlns:a16="http://schemas.microsoft.com/office/drawing/2014/main" id="{D5800B2C-4629-E346-B5C5-652BCB1AF83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51363"/>
            <a:ext cx="5960881" cy="40133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D2451B3-47DF-734C-AC7E-C7F0A28FB755}"/>
              </a:ext>
            </a:extLst>
          </p:cNvPr>
          <p:cNvSpPr txBox="1"/>
          <p:nvPr/>
        </p:nvSpPr>
        <p:spPr>
          <a:xfrm>
            <a:off x="3859130" y="2967971"/>
            <a:ext cx="1690019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GB" sz="1067" dirty="0" err="1">
                <a:solidFill>
                  <a:srgbClr val="FF0000"/>
                </a:solidFill>
                <a:latin typeface="Calibri"/>
              </a:rPr>
              <a:t>GinaBella</a:t>
            </a:r>
            <a:r>
              <a:rPr lang="en-GB" sz="1067" dirty="0">
                <a:solidFill>
                  <a:srgbClr val="FF0000"/>
                </a:solidFill>
                <a:latin typeface="Calibri"/>
              </a:rPr>
              <a:t> et al (2017)</a:t>
            </a:r>
          </a:p>
        </p:txBody>
      </p:sp>
    </p:spTree>
    <p:extLst>
      <p:ext uri="{BB962C8B-B14F-4D97-AF65-F5344CB8AC3E}">
        <p14:creationId xmlns:p14="http://schemas.microsoft.com/office/powerpoint/2010/main" val="412850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AA874-F349-244D-878E-C32141DB0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9217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GB" dirty="0"/>
              <a:t>Mobility can be organized differently…</a:t>
            </a:r>
          </a:p>
        </p:txBody>
      </p:sp>
      <p:grpSp>
        <p:nvGrpSpPr>
          <p:cNvPr id="3" name="Gruppierung 2">
            <a:extLst>
              <a:ext uri="{FF2B5EF4-FFF2-40B4-BE49-F238E27FC236}">
                <a16:creationId xmlns:a16="http://schemas.microsoft.com/office/drawing/2014/main" id="{7AA0FCBF-88BA-5341-8F06-5A6385FCF51C}"/>
              </a:ext>
            </a:extLst>
          </p:cNvPr>
          <p:cNvGrpSpPr/>
          <p:nvPr/>
        </p:nvGrpSpPr>
        <p:grpSpPr>
          <a:xfrm>
            <a:off x="0" y="1126067"/>
            <a:ext cx="12192000" cy="4815152"/>
            <a:chOff x="0" y="844550"/>
            <a:chExt cx="9144000" cy="3611364"/>
          </a:xfrm>
        </p:grpSpPr>
        <p:pic>
          <p:nvPicPr>
            <p:cNvPr id="4" name="Bild 3">
              <a:extLst>
                <a:ext uri="{FF2B5EF4-FFF2-40B4-BE49-F238E27FC236}">
                  <a16:creationId xmlns:a16="http://schemas.microsoft.com/office/drawing/2014/main" id="{B14134EF-AE55-4F4A-ACCB-5AD472212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44550"/>
              <a:ext cx="9144000" cy="3382287"/>
            </a:xfrm>
            <a:prstGeom prst="rect">
              <a:avLst/>
            </a:prstGeom>
          </p:spPr>
        </p:pic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F43504F9-B412-F94A-B379-368EA80724F8}"/>
                </a:ext>
              </a:extLst>
            </p:cNvPr>
            <p:cNvSpPr/>
            <p:nvPr/>
          </p:nvSpPr>
          <p:spPr>
            <a:xfrm>
              <a:off x="5397500" y="4263505"/>
              <a:ext cx="3746500" cy="1924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67" dirty="0" err="1">
                  <a:latin typeface="–˜q‰˛"/>
                </a:rPr>
                <a:t>Truffer</a:t>
              </a:r>
              <a:r>
                <a:rPr lang="en-GB" sz="1067" dirty="0">
                  <a:latin typeface="–˜q‰˛"/>
                </a:rPr>
                <a:t> et al. Technological Forecasting &amp; Social Change 122 (2017) 34–48</a:t>
              </a:r>
              <a:endParaRPr lang="en-GB" sz="2400" dirty="0"/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488CCE3A-9F6A-B84C-9D5E-8C8F970713B5}"/>
              </a:ext>
            </a:extLst>
          </p:cNvPr>
          <p:cNvSpPr txBox="1"/>
          <p:nvPr/>
        </p:nvSpPr>
        <p:spPr>
          <a:xfrm>
            <a:off x="1534430" y="5990110"/>
            <a:ext cx="9123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How much mobility in what modality is needed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373590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6451"/>
            <a:ext cx="10972800" cy="1143000"/>
          </a:xfrm>
        </p:spPr>
        <p:txBody>
          <a:bodyPr>
            <a:noAutofit/>
          </a:bodyPr>
          <a:lstStyle/>
          <a:p>
            <a:r>
              <a:rPr lang="en-GB" sz="3200" dirty="0"/>
              <a:t>Local Renewables cannot supply directly all energy needed in most populated areas: Transport and storage essential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47654" y="1236748"/>
            <a:ext cx="10972800" cy="4525963"/>
          </a:xfrm>
        </p:spPr>
        <p:txBody>
          <a:bodyPr>
            <a:normAutofit/>
          </a:bodyPr>
          <a:lstStyle/>
          <a:p>
            <a:r>
              <a:rPr lang="en-GB" sz="3200" dirty="0"/>
              <a:t>RES is without conversion losses; in relation to thermal energy 40% of RES give the same amount of electricity.</a:t>
            </a:r>
          </a:p>
          <a:p>
            <a:r>
              <a:rPr lang="en-GB" sz="3200" dirty="0"/>
              <a:t>When storage is necessary to bridge the lack of immediate RES the efficiency drops largely (by a factor of 4) and requires thus respective resources.</a:t>
            </a:r>
          </a:p>
          <a:p>
            <a:r>
              <a:rPr lang="en-GB" sz="3200" dirty="0"/>
              <a:t>It is wise to omit the de-facto concept of local RES and design future energy systems with large amounts of transportable RES replacing present fossil fuel transports.</a:t>
            </a:r>
          </a:p>
        </p:txBody>
      </p:sp>
      <p:pic>
        <p:nvPicPr>
          <p:cNvPr id="4" name="Bild 3" descr="full load hours solar wind worl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96" y="1189655"/>
            <a:ext cx="10848909" cy="485618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9074126" y="6211670"/>
            <a:ext cx="1184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600" dirty="0">
                <a:solidFill>
                  <a:prstClr val="black"/>
                </a:solidFill>
                <a:latin typeface="Calibri"/>
              </a:rPr>
              <a:t>IEA (2017)</a:t>
            </a:r>
          </a:p>
          <a:p>
            <a:pPr defTabSz="609585"/>
            <a:r>
              <a:rPr lang="en-GB" sz="1600" dirty="0">
                <a:solidFill>
                  <a:prstClr val="black"/>
                </a:solidFill>
                <a:latin typeface="Calibri"/>
              </a:rPr>
              <a:t>Renewables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41278A1-9082-E74A-BF08-8D5DB5B1C981}"/>
              </a:ext>
            </a:extLst>
          </p:cNvPr>
          <p:cNvSpPr txBox="1"/>
          <p:nvPr/>
        </p:nvSpPr>
        <p:spPr>
          <a:xfrm>
            <a:off x="10258553" y="5965701"/>
            <a:ext cx="1592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GB" sz="1600" dirty="0">
                <a:solidFill>
                  <a:prstClr val="black"/>
                </a:solidFill>
                <a:latin typeface="Calibri"/>
              </a:rPr>
              <a:t>Quelle</a:t>
            </a:r>
          </a:p>
          <a:p>
            <a:pPr defTabSz="609585"/>
            <a:r>
              <a:rPr lang="en-GB" sz="1600" dirty="0">
                <a:solidFill>
                  <a:prstClr val="black"/>
                </a:solidFill>
                <a:latin typeface="Calibri"/>
              </a:rPr>
              <a:t>ISE </a:t>
            </a:r>
            <a:r>
              <a:rPr lang="en-GB" sz="1600" dirty="0" err="1">
                <a:solidFill>
                  <a:prstClr val="black"/>
                </a:solidFill>
                <a:latin typeface="Calibri"/>
              </a:rPr>
              <a:t>Februar</a:t>
            </a:r>
            <a:r>
              <a:rPr lang="en-GB" sz="1600" dirty="0">
                <a:solidFill>
                  <a:prstClr val="black"/>
                </a:solidFill>
                <a:latin typeface="Calibri"/>
              </a:rPr>
              <a:t> 2019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43A4773-7425-5840-B4CC-4E9411C552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5" y="1335283"/>
            <a:ext cx="11087480" cy="46352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099F0B0-4FE0-4B4E-BC1B-289F165F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487" y="1189655"/>
            <a:ext cx="7753315" cy="50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allAtOnce"/>
      <p:bldP spid="3" grpId="0"/>
      <p:bldP spid="3" grpId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6B0FAE-10C8-724B-ACC2-EBB0304A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GB" dirty="0"/>
              <a:t>The technical carbon cycle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6A6F24-6DE5-0043-85C5-56C9C1315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/>
              <a:t>The missing amount of energy not available locally from RES is supplied from storage and transportation preferably from regions with excess RES.</a:t>
            </a:r>
          </a:p>
          <a:p>
            <a:r>
              <a:rPr lang="en-GB" dirty="0"/>
              <a:t>The technical carbon cycle allows using the existing fossil transportation infrastructure.</a:t>
            </a:r>
          </a:p>
          <a:p>
            <a:r>
              <a:rPr lang="en-GB" dirty="0"/>
              <a:t>The structure of the cycle is hierarchical (global, regional, national) as today the fossil transport structure.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BE055CC-8EEE-3C43-B438-98BB1491E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60AFD-1ED0-C949-9582-391D01EA93FD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674B742-247D-0D4E-8E41-D6821F633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99198"/>
            <a:ext cx="10394173" cy="563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69EFD4-18E7-2541-BEEE-48B7E6F67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526"/>
            <a:ext cx="10515600" cy="1325563"/>
          </a:xfrm>
        </p:spPr>
        <p:txBody>
          <a:bodyPr>
            <a:normAutofit/>
          </a:bodyPr>
          <a:lstStyle/>
          <a:p>
            <a:r>
              <a:rPr lang="en-GB" sz="6000" dirty="0"/>
              <a:t>A pathfinder for solar refinery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C9FA5C6-1C86-1244-B253-001E0E1319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In Carbon2Chem 18 industries and 5 academic partners form a cross- industrial and cross-disciplinary network.</a:t>
            </a:r>
          </a:p>
          <a:p>
            <a:r>
              <a:rPr lang="en-GB" dirty="0"/>
              <a:t>Collaboration in 5 thrusts.</a:t>
            </a:r>
          </a:p>
          <a:p>
            <a:r>
              <a:rPr lang="en-GB" dirty="0"/>
              <a:t>Lead by system modelling and integration.</a:t>
            </a:r>
          </a:p>
          <a:p>
            <a:r>
              <a:rPr lang="en-GB" dirty="0"/>
              <a:t>Task: Reduce emission of steel making by converting tail gas with RES to a suite of chemical products.</a:t>
            </a:r>
          </a:p>
          <a:p>
            <a:r>
              <a:rPr lang="en-GB" dirty="0"/>
              <a:t>Flexibility with RES abundance and markets for chemicals.</a:t>
            </a:r>
          </a:p>
          <a:p>
            <a:r>
              <a:rPr lang="en-GB" dirty="0"/>
              <a:t>Dimension: 2.5 10</a:t>
            </a:r>
            <a:r>
              <a:rPr lang="en-GB" baseline="30000" dirty="0"/>
              <a:t>5</a:t>
            </a:r>
            <a:r>
              <a:rPr lang="en-GB" dirty="0"/>
              <a:t> t CO</a:t>
            </a:r>
            <a:r>
              <a:rPr lang="en-GB" baseline="-25000" dirty="0"/>
              <a:t>2  </a:t>
            </a:r>
            <a:r>
              <a:rPr lang="en-GB" dirty="0" err="1"/>
              <a:t>p.a</a:t>
            </a:r>
            <a:r>
              <a:rPr lang="en-GB" dirty="0"/>
              <a:t> avoidance.</a:t>
            </a:r>
          </a:p>
          <a:p>
            <a:r>
              <a:rPr lang="en-GB" dirty="0"/>
              <a:t>Pilot plant works.</a:t>
            </a:r>
          </a:p>
          <a:p>
            <a:r>
              <a:rPr lang="en-GB" dirty="0"/>
              <a:t>Full scale in planning.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8DBF154-7F92-9A4B-AB3A-7440D874E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369" y="1343114"/>
            <a:ext cx="8042431" cy="5316360"/>
          </a:xfrm>
          <a:prstGeom prst="rect">
            <a:avLst/>
          </a:prstGeom>
        </p:spPr>
      </p:pic>
      <p:pic>
        <p:nvPicPr>
          <p:cNvPr id="6" name="Bild 7" descr="c2c_drei_Ringe_RGB_beige_white.png">
            <a:extLst>
              <a:ext uri="{FF2B5EF4-FFF2-40B4-BE49-F238E27FC236}">
                <a16:creationId xmlns:a16="http://schemas.microsoft.com/office/drawing/2014/main" id="{69326A59-4915-4C48-9538-E9F0B571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877" y="1343114"/>
            <a:ext cx="2487643" cy="1448921"/>
          </a:xfrm>
          <a:prstGeom prst="rect">
            <a:avLst/>
          </a:prstGeom>
        </p:spPr>
      </p:pic>
      <p:pic>
        <p:nvPicPr>
          <p:cNvPr id="7" name="Bild 5" descr="article-thyssenkrupp-3.png">
            <a:extLst>
              <a:ext uri="{FF2B5EF4-FFF2-40B4-BE49-F238E27FC236}">
                <a16:creationId xmlns:a16="http://schemas.microsoft.com/office/drawing/2014/main" id="{46A5D389-8181-3A40-8A63-40A488FAD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95599"/>
            <a:ext cx="8745677" cy="5411389"/>
          </a:xfrm>
          <a:prstGeom prst="rect">
            <a:avLst/>
          </a:prstGeom>
        </p:spPr>
      </p:pic>
      <p:pic>
        <p:nvPicPr>
          <p:cNvPr id="8" name="Bild 6" descr="article-thyssenkrupp-1.png">
            <a:extLst>
              <a:ext uri="{FF2B5EF4-FFF2-40B4-BE49-F238E27FC236}">
                <a16:creationId xmlns:a16="http://schemas.microsoft.com/office/drawing/2014/main" id="{91774E29-E1AE-0745-B7CE-8C814A4194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60" y="1287677"/>
            <a:ext cx="3951863" cy="54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“Solar” or </a:t>
            </a:r>
            <a:r>
              <a:rPr lang="en-GB" dirty="0" err="1"/>
              <a:t>syn</a:t>
            </a:r>
            <a:r>
              <a:rPr lang="en-GB" dirty="0"/>
              <a:t> fuels: a toolbox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64969"/>
            <a:ext cx="4649859" cy="6205214"/>
          </a:xfrm>
        </p:spPr>
        <p:txBody>
          <a:bodyPr>
            <a:noAutofit/>
          </a:bodyPr>
          <a:lstStyle/>
          <a:p>
            <a:r>
              <a:rPr lang="en-GB" sz="2800" dirty="0"/>
              <a:t>Hydrogen as primary chemical energy conversion product storing RES.</a:t>
            </a:r>
          </a:p>
          <a:p>
            <a:r>
              <a:rPr lang="en-GB" sz="2800" dirty="0"/>
              <a:t>Different chemical structures for different mobility applications (light duty, heavy duty).</a:t>
            </a:r>
          </a:p>
          <a:p>
            <a:r>
              <a:rPr lang="en-GB" sz="2800" dirty="0"/>
              <a:t>Optimized combustion developments for </a:t>
            </a:r>
            <a:r>
              <a:rPr lang="en-GB" sz="2800" dirty="0" err="1"/>
              <a:t>syn</a:t>
            </a:r>
            <a:r>
              <a:rPr lang="en-GB" sz="2800" dirty="0"/>
              <a:t> fuels are required to avoid the emission of novel toxic substances.</a:t>
            </a:r>
          </a:p>
        </p:txBody>
      </p:sp>
      <p:pic>
        <p:nvPicPr>
          <p:cNvPr id="4" name="Bild 3" descr="synfuel stammbaum 2018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59" y="1417639"/>
            <a:ext cx="7483519" cy="516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3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chwarz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1174</Words>
  <Application>Microsoft Macintosh PowerPoint</Application>
  <PresentationFormat>Breitbild</PresentationFormat>
  <Paragraphs>122</Paragraphs>
  <Slides>20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7</vt:i4>
      </vt:variant>
      <vt:variant>
        <vt:lpstr>Folientitel</vt:lpstr>
      </vt:variant>
      <vt:variant>
        <vt:i4>20</vt:i4>
      </vt:variant>
    </vt:vector>
  </HeadingPairs>
  <TitlesOfParts>
    <vt:vector size="35" baseType="lpstr">
      <vt:lpstr>–˜q‰˛</vt:lpstr>
      <vt:lpstr>Arial</vt:lpstr>
      <vt:lpstr>Arial Narrow</vt:lpstr>
      <vt:lpstr>Calibri</vt:lpstr>
      <vt:lpstr>Calibri Light</vt:lpstr>
      <vt:lpstr>Century Gothic</vt:lpstr>
      <vt:lpstr>Tahoma</vt:lpstr>
      <vt:lpstr>Times New Roman</vt:lpstr>
      <vt:lpstr>Office</vt:lpstr>
      <vt:lpstr>Default Design</vt:lpstr>
      <vt:lpstr>3_Office-Design</vt:lpstr>
      <vt:lpstr>Benutzerdefiniertes Design</vt:lpstr>
      <vt:lpstr>4_Office-Design</vt:lpstr>
      <vt:lpstr>Office-Design</vt:lpstr>
      <vt:lpstr>Schwarz</vt:lpstr>
      <vt:lpstr>PowerPoint-Präsentation</vt:lpstr>
      <vt:lpstr>Synthetic Fuels in Sustainable Energy Systems </vt:lpstr>
      <vt:lpstr>EU targets and mobility</vt:lpstr>
      <vt:lpstr>Mobility in D</vt:lpstr>
      <vt:lpstr>Mobility can be organized differently…</vt:lpstr>
      <vt:lpstr>Local Renewables cannot supply directly all energy needed in most populated areas: Transport and storage essential</vt:lpstr>
      <vt:lpstr>The technical carbon cycle</vt:lpstr>
      <vt:lpstr>A pathfinder for solar refinery</vt:lpstr>
      <vt:lpstr>“Solar” or syn fuels: a toolbox</vt:lpstr>
      <vt:lpstr>The electrolyser: Mind the dimensions</vt:lpstr>
      <vt:lpstr>Research options with technical electrolysers</vt:lpstr>
      <vt:lpstr>The consequence of electricity use</vt:lpstr>
      <vt:lpstr>A system of syn fuels</vt:lpstr>
      <vt:lpstr>Reservations against syn fuels</vt:lpstr>
      <vt:lpstr>Syn fuels must reach 50% CO2 reduction</vt:lpstr>
      <vt:lpstr>Competition or combination ?</vt:lpstr>
      <vt:lpstr>What should be done (short-term, 2-5 a)</vt:lpstr>
      <vt:lpstr>Summary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Microsoft Office User</cp:lastModifiedBy>
  <cp:revision>115</cp:revision>
  <dcterms:created xsi:type="dcterms:W3CDTF">2019-03-01T20:13:14Z</dcterms:created>
  <dcterms:modified xsi:type="dcterms:W3CDTF">2019-03-27T08:58:21Z</dcterms:modified>
</cp:coreProperties>
</file>